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9"/>
  </p:notesMasterIdLst>
  <p:handoutMasterIdLst>
    <p:handoutMasterId r:id="rId20"/>
  </p:handoutMasterIdLst>
  <p:sldIdLst>
    <p:sldId id="256" r:id="rId2"/>
    <p:sldId id="327" r:id="rId3"/>
    <p:sldId id="325" r:id="rId4"/>
    <p:sldId id="322" r:id="rId5"/>
    <p:sldId id="326" r:id="rId6"/>
    <p:sldId id="323" r:id="rId7"/>
    <p:sldId id="333" r:id="rId8"/>
    <p:sldId id="269" r:id="rId9"/>
    <p:sldId id="337" r:id="rId10"/>
    <p:sldId id="328" r:id="rId11"/>
    <p:sldId id="329" r:id="rId12"/>
    <p:sldId id="330" r:id="rId13"/>
    <p:sldId id="331" r:id="rId14"/>
    <p:sldId id="339" r:id="rId15"/>
    <p:sldId id="336" r:id="rId16"/>
    <p:sldId id="335" r:id="rId17"/>
    <p:sldId id="33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p:cViewPr varScale="1">
        <p:scale>
          <a:sx n="68" d="100"/>
          <a:sy n="68" d="100"/>
        </p:scale>
        <p:origin x="1428"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FCD2A4F-12A3-4759-818F-EF6363B7D608}" type="datetime1">
              <a:rPr lang="en-US" smtClean="0"/>
              <a:t>28.11.2017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ka-GE"/>
              <a:t>სსიპ საქართველოს დაზღვევის სახელმწიფო ზედამხედველობის სამსახური</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729D35-5A56-4AEA-9271-CE30C4650F2E}" type="slidenum">
              <a:rPr lang="en-US" smtClean="0"/>
              <a:t>‹#›</a:t>
            </a:fld>
            <a:endParaRPr lang="en-US"/>
          </a:p>
        </p:txBody>
      </p:sp>
    </p:spTree>
    <p:extLst>
      <p:ext uri="{BB962C8B-B14F-4D97-AF65-F5344CB8AC3E}">
        <p14:creationId xmlns:p14="http://schemas.microsoft.com/office/powerpoint/2010/main" val="37983185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88BEA-EF2E-4E14-B27D-F43A2AAB2C03}" type="datetime1">
              <a:rPr lang="en-US" smtClean="0"/>
              <a:t>28.11.2017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ka-GE"/>
              <a:t>სსიპ 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74D8EA-1BCE-43BC-BEFD-6FD6900EDA9E}" type="slidenum">
              <a:rPr lang="en-US" smtClean="0"/>
              <a:t>‹#›</a:t>
            </a:fld>
            <a:endParaRPr lang="en-US"/>
          </a:p>
        </p:txBody>
      </p:sp>
    </p:spTree>
    <p:extLst>
      <p:ext uri="{BB962C8B-B14F-4D97-AF65-F5344CB8AC3E}">
        <p14:creationId xmlns:p14="http://schemas.microsoft.com/office/powerpoint/2010/main" val="128298179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F535A9D5-5D67-4702-96DF-789D6B955A4C}"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სსიპ 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FD74D8EA-1BCE-43BC-BEFD-6FD6900EDA9E}" type="slidenum">
              <a:rPr lang="en-US" smtClean="0"/>
              <a:t>1</a:t>
            </a:fld>
            <a:endParaRPr lang="en-US"/>
          </a:p>
        </p:txBody>
      </p:sp>
    </p:spTree>
    <p:extLst>
      <p:ext uri="{BB962C8B-B14F-4D97-AF65-F5344CB8AC3E}">
        <p14:creationId xmlns:p14="http://schemas.microsoft.com/office/powerpoint/2010/main" val="3359040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A1488BEA-EF2E-4E14-B27D-F43A2AAB2C03}"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სსიპ 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FD74D8EA-1BCE-43BC-BEFD-6FD6900EDA9E}" type="slidenum">
              <a:rPr lang="en-US" smtClean="0"/>
              <a:t>12</a:t>
            </a:fld>
            <a:endParaRPr lang="en-US"/>
          </a:p>
        </p:txBody>
      </p:sp>
    </p:spTree>
    <p:extLst>
      <p:ext uri="{BB962C8B-B14F-4D97-AF65-F5344CB8AC3E}">
        <p14:creationId xmlns:p14="http://schemas.microsoft.com/office/powerpoint/2010/main" val="41823124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F8AC39-76FF-4101-90FD-A0F5589D2022}" type="datetime1">
              <a:rPr lang="en-US" smtClean="0"/>
              <a:t>28.11.2017</a:t>
            </a:fld>
            <a:endParaRPr lang="en-US"/>
          </a:p>
        </p:txBody>
      </p:sp>
      <p:sp>
        <p:nvSpPr>
          <p:cNvPr id="5" name="Footer Placeholder 4"/>
          <p:cNvSpPr>
            <a:spLocks noGrp="1"/>
          </p:cNvSpPr>
          <p:nvPr>
            <p:ph type="ftr" sz="quarter" idx="11"/>
          </p:nvPr>
        </p:nvSpPr>
        <p:spPr>
          <a:xfrm>
            <a:off x="761999" y="6208776"/>
            <a:ext cx="5486401" cy="365125"/>
          </a:xfrm>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D:\Users\ngedevanishvili\Desktop\11.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DDF9AD8-2DB4-4A9F-A9EB-D34E6E7FD534}"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1BA939-D58A-458C-AA9A-077F31E15615}"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49E3EA-1D90-4067-9D8A-2CAE32E54575}" type="datetime1">
              <a:rPr lang="en-US" smtClean="0"/>
              <a:t>28.11.2017</a:t>
            </a:fld>
            <a:endParaRPr lang="en-US" dirty="0"/>
          </a:p>
        </p:txBody>
      </p:sp>
      <p:sp>
        <p:nvSpPr>
          <p:cNvPr id="4" name="Footer Placeholder 3"/>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82651711"/>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391400" cy="685800"/>
          </a:xfrm>
        </p:spPr>
        <p:txBody>
          <a:bodyPr>
            <a:normAutofit/>
          </a:bodyPr>
          <a:lstStyle>
            <a:lvl1pPr>
              <a:defRPr sz="2000"/>
            </a:lvl1pPr>
          </a:lstStyle>
          <a:p>
            <a:r>
              <a:rPr lang="en-US" dirty="0"/>
              <a:t>Click to edit Master title style</a:t>
            </a:r>
          </a:p>
        </p:txBody>
      </p:sp>
      <p:sp>
        <p:nvSpPr>
          <p:cNvPr id="4" name="Date Placeholder 3"/>
          <p:cNvSpPr>
            <a:spLocks noGrp="1"/>
          </p:cNvSpPr>
          <p:nvPr>
            <p:ph type="dt" sz="half" idx="10"/>
          </p:nvPr>
        </p:nvSpPr>
        <p:spPr/>
        <p:txBody>
          <a:bodyPr/>
          <a:lstStyle/>
          <a:p>
            <a:fld id="{0F4394B3-AC0A-4636-9E50-9935E8DF47E2}" type="datetime1">
              <a:rPr lang="en-US" smtClean="0"/>
              <a:t>28.11.2017</a:t>
            </a:fld>
            <a:endParaRPr lang="en-US"/>
          </a:p>
        </p:txBody>
      </p:sp>
      <p:sp>
        <p:nvSpPr>
          <p:cNvPr id="5" name="Footer Placeholder 4"/>
          <p:cNvSpPr>
            <a:spLocks noGrp="1"/>
          </p:cNvSpPr>
          <p:nvPr>
            <p:ph type="ftr" sz="quarter" idx="11"/>
          </p:nvPr>
        </p:nvSpPr>
        <p:spPr>
          <a:xfrm>
            <a:off x="761999" y="6208776"/>
            <a:ext cx="5638801" cy="365125"/>
          </a:xfrm>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 Placeholder 2"/>
          <p:cNvSpPr>
            <a:spLocks noGrp="1"/>
          </p:cNvSpPr>
          <p:nvPr>
            <p:ph idx="1"/>
          </p:nvPr>
        </p:nvSpPr>
        <p:spPr>
          <a:xfrm>
            <a:off x="762000" y="1524000"/>
            <a:ext cx="7543800" cy="3886200"/>
          </a:xfrm>
          <a:prstGeom prst="rect">
            <a:avLst/>
          </a:prstGeom>
        </p:spPr>
        <p:txBody>
          <a:bodyPr vert="horz" lIns="91440" tIns="45720" rIns="91440" bIns="45720" rtlCol="0" anchor="ctr" anchorCtr="0">
            <a:normAutofit/>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D:\Users\ngedevanishvili\Desktop\11.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541D22-6312-4A33-A2E4-F46EB44B0E7D}" type="datetime1">
              <a:rPr lang="en-US" smtClean="0"/>
              <a:t>28.11.2017</a:t>
            </a:fld>
            <a:endParaRPr lang="en-US"/>
          </a:p>
        </p:txBody>
      </p:sp>
      <p:sp>
        <p:nvSpPr>
          <p:cNvPr id="5" name="Footer Placeholder 4"/>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340F18E-1D51-4BCF-B625-5423ABFABD8F}"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CA75B6-0F7E-4F88-A88E-D92E5274ED1B}" type="datetime1">
              <a:rPr lang="en-US" smtClean="0"/>
              <a:t>28.11.2017</a:t>
            </a:fld>
            <a:endParaRPr lang="en-US"/>
          </a:p>
        </p:txBody>
      </p:sp>
      <p:sp>
        <p:nvSpPr>
          <p:cNvPr id="8" name="Footer Placeholder 7"/>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89F4D5-322A-412B-ADBD-67BBCF745586}" type="datetime1">
              <a:rPr lang="en-US" smtClean="0"/>
              <a:t>28.11.2017</a:t>
            </a:fld>
            <a:endParaRPr lang="en-US"/>
          </a:p>
        </p:txBody>
      </p:sp>
      <p:sp>
        <p:nvSpPr>
          <p:cNvPr id="4" name="Footer Placeholder 3"/>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AE661-4150-471D-BA3B-4F2675C8DAEA}" type="datetime1">
              <a:rPr lang="en-US" smtClean="0"/>
              <a:t>28.11.2017</a:t>
            </a:fld>
            <a:endParaRPr lang="en-US"/>
          </a:p>
        </p:txBody>
      </p:sp>
      <p:sp>
        <p:nvSpPr>
          <p:cNvPr id="3" name="Footer Placeholder 2"/>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a:t>Click to edit Master title style</a:t>
            </a:r>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DA5C7C-0B1E-4F94-818B-E9F7DFDB2B23}"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4805EA-03A4-49F2-BCB6-843BB628200D}" type="datetime1">
              <a:rPr lang="en-US" smtClean="0"/>
              <a:t>28.11.2017</a:t>
            </a:fld>
            <a:endParaRPr lang="en-US"/>
          </a:p>
        </p:txBody>
      </p:sp>
      <p:sp>
        <p:nvSpPr>
          <p:cNvPr id="6" name="Footer Placeholder 5"/>
          <p:cNvSpPr>
            <a:spLocks noGrp="1"/>
          </p:cNvSpPr>
          <p:nvPr>
            <p:ph type="ftr" sz="quarter" idx="11"/>
          </p:nvPr>
        </p:nvSpPr>
        <p:spPr/>
        <p:txBody>
          <a:bodyPr/>
          <a:lstStyle/>
          <a:p>
            <a:r>
              <a:rPr lang="ka-GE"/>
              <a:t>საქართველოს დაზღვევის სახელმწიფო ზედამხედველობის სამსახური</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D224EF7-30C0-4BD6-8E48-347B20CD17B5}" type="datetime1">
              <a:rPr lang="en-US" smtClean="0"/>
              <a:t>28.11.2017</a:t>
            </a:fld>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ka-GE"/>
              <a:t>საქართველოს დაზღვევის სახელმწიფო ზედამხედველობის სამსახური</a:t>
            </a:r>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6F15528-21DE-4FAA-801E-634DDDAF4B2B}"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D:\Users\ngedevanishvili\Desktop\11.JPG"/>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382000" y="6096000"/>
            <a:ext cx="762000" cy="76200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977900" y="2359558"/>
            <a:ext cx="7467600" cy="1676400"/>
          </a:xfrm>
        </p:spPr>
        <p:txBody>
          <a:bodyPr/>
          <a:lstStyle/>
          <a:p>
            <a:pPr marL="342900" indent="-342900">
              <a:buFont typeface="Arial" panose="020B0604020202020204" pitchFamily="34" charset="0"/>
              <a:buChar char="•"/>
            </a:pPr>
            <a:r>
              <a:rPr lang="ka-GE" sz="2000" dirty="0"/>
              <a:t>სავაჭრო ცენტრების</a:t>
            </a:r>
            <a:r>
              <a:rPr lang="en-US" sz="2000" dirty="0"/>
              <a:t> </a:t>
            </a:r>
            <a:r>
              <a:rPr lang="ka-GE" sz="2000" dirty="0">
                <a:latin typeface="Sylfaen" panose="010A0502050306030303" pitchFamily="18" charset="0"/>
              </a:rPr>
              <a:t>(ბაზრობების)</a:t>
            </a:r>
            <a:r>
              <a:rPr lang="en-US" sz="2000" dirty="0"/>
              <a:t> </a:t>
            </a:r>
            <a:r>
              <a:rPr lang="ka-GE" sz="2000" dirty="0"/>
              <a:t>მფლობელების (ადმინისტრატორების) სავალდებულო პასუხისმგებლობის დაზღვევა მოვაჭრეებისა და სხვა მესამე პირის წინაშე</a:t>
            </a:r>
            <a:br>
              <a:rPr lang="ka-GE" sz="2000" dirty="0"/>
            </a:br>
            <a:br>
              <a:rPr lang="ka-GE" sz="2000" dirty="0"/>
            </a:br>
            <a:endParaRPr lang="en-US" sz="2000" dirty="0">
              <a:solidFill>
                <a:srgbClr val="FF0000"/>
              </a:solidFill>
            </a:endParaRPr>
          </a:p>
        </p:txBody>
      </p:sp>
      <p:sp>
        <p:nvSpPr>
          <p:cNvPr id="3" name="Subtitle 2"/>
          <p:cNvSpPr>
            <a:spLocks noGrp="1"/>
          </p:cNvSpPr>
          <p:nvPr>
            <p:ph type="subTitle" idx="1"/>
          </p:nvPr>
        </p:nvSpPr>
        <p:spPr>
          <a:xfrm>
            <a:off x="0" y="6478172"/>
            <a:ext cx="9144000" cy="379828"/>
          </a:xfrm>
        </p:spPr>
        <p:txBody>
          <a:bodyPr>
            <a:normAutofit fontScale="70000" lnSpcReduction="20000"/>
          </a:bodyPr>
          <a:lstStyle/>
          <a:p>
            <a:pPr algn="r"/>
            <a:r>
              <a:rPr lang="ka-GE" sz="1800" dirty="0">
                <a:solidFill>
                  <a:schemeClr val="tx1"/>
                </a:solidFill>
              </a:rPr>
              <a:t> მაისი 2017                                            სსიპ საქართველოს დაზღვევის სახელმწიფო ზედამხედველობის სამსახური</a:t>
            </a:r>
            <a:endParaRPr lang="en-US" sz="1800"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304800"/>
            <a:ext cx="771525" cy="1524000"/>
          </a:xfrm>
          <a:prstGeom prst="rect">
            <a:avLst/>
          </a:prstGeom>
        </p:spPr>
      </p:pic>
      <p:sp>
        <p:nvSpPr>
          <p:cNvPr id="5" name="Rectangle 4"/>
          <p:cNvSpPr/>
          <p:nvPr/>
        </p:nvSpPr>
        <p:spPr>
          <a:xfrm>
            <a:off x="990600" y="3763183"/>
            <a:ext cx="6705600" cy="1015663"/>
          </a:xfrm>
          <a:prstGeom prst="rect">
            <a:avLst/>
          </a:prstGeom>
        </p:spPr>
        <p:txBody>
          <a:bodyPr wrap="square">
            <a:spAutoFit/>
          </a:bodyPr>
          <a:lstStyle/>
          <a:p>
            <a:pPr marL="285750" indent="-285750">
              <a:buFont typeface="Arial" panose="020B0604020202020204" pitchFamily="34" charset="0"/>
              <a:buChar char="•"/>
            </a:pPr>
            <a:r>
              <a:rPr lang="ka-GE" sz="2000" dirty="0"/>
              <a:t>ავტოგასამართი სადგურების  მფლობელების სავალდებულო პასუხისმგებლობის დაზღვევა მესამე პირის წინაშე</a:t>
            </a:r>
            <a:endParaRPr lang="en-US" sz="2000" dirty="0"/>
          </a:p>
        </p:txBody>
      </p:sp>
      <p:sp>
        <p:nvSpPr>
          <p:cNvPr id="6" name="Rectangle 5">
            <a:extLst>
              <a:ext uri="{FF2B5EF4-FFF2-40B4-BE49-F238E27FC236}">
                <a16:creationId xmlns:a16="http://schemas.microsoft.com/office/drawing/2014/main" id="{841E5D5C-9CFE-48F9-A593-46E2233F0063}"/>
              </a:ext>
            </a:extLst>
          </p:cNvPr>
          <p:cNvSpPr/>
          <p:nvPr/>
        </p:nvSpPr>
        <p:spPr>
          <a:xfrm>
            <a:off x="990600" y="4931751"/>
            <a:ext cx="6705600" cy="1015663"/>
          </a:xfrm>
          <a:prstGeom prst="rect">
            <a:avLst/>
          </a:prstGeom>
        </p:spPr>
        <p:txBody>
          <a:bodyPr wrap="square">
            <a:spAutoFit/>
          </a:bodyPr>
          <a:lstStyle/>
          <a:p>
            <a:pPr marL="285750" indent="-285750">
              <a:buFont typeface="Arial" panose="020B0604020202020204" pitchFamily="34" charset="0"/>
              <a:buChar char="•"/>
            </a:pPr>
            <a:r>
              <a:rPr lang="ka-GE" sz="2000" dirty="0"/>
              <a:t>სხვა ტიპის საზოგადოებრივი თავშეყრის ადგილებში სამომავლოდ შესაძლო სავალდებულო დაზღვევის შემოღება</a:t>
            </a:r>
            <a:endParaRPr lang="en-US" sz="2000" dirty="0"/>
          </a:p>
        </p:txBody>
      </p:sp>
    </p:spTree>
    <p:extLst>
      <p:ext uri="{BB962C8B-B14F-4D97-AF65-F5344CB8AC3E}">
        <p14:creationId xmlns:p14="http://schemas.microsoft.com/office/powerpoint/2010/main" val="4026213193"/>
      </p:ext>
    </p:extLst>
  </p:cSld>
  <p:clrMapOvr>
    <a:masterClrMapping/>
  </p:clrMapOvr>
  <mc:AlternateContent xmlns:mc="http://schemas.openxmlformats.org/markup-compatibility/2006" xmlns:p14="http://schemas.microsoft.com/office/powerpoint/2010/main">
    <mc:Choice Requires="p14">
      <p:transition spd="slow" p14:dur="15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5" name="Title 1"/>
          <p:cNvSpPr>
            <a:spLocks noGrp="1"/>
          </p:cNvSpPr>
          <p:nvPr>
            <p:ph idx="1"/>
          </p:nvPr>
        </p:nvSpPr>
        <p:spPr/>
        <p:txBody>
          <a:bodyPr/>
          <a:lstStyle/>
          <a:p>
            <a:pPr algn="ctr"/>
            <a:r>
              <a:rPr lang="ka-GE" sz="2000" b="1" dirty="0"/>
              <a:t>ავტოგასამართი სადგურების მფლობელთა სავალდებულო პასუხისმგებლობის დაზღვევა მესამე პირის წინაშე</a:t>
            </a:r>
            <a:endParaRPr lang="en-US" sz="2000" b="1" dirty="0"/>
          </a:p>
        </p:txBody>
      </p:sp>
    </p:spTree>
    <p:extLst>
      <p:ext uri="{BB962C8B-B14F-4D97-AF65-F5344CB8AC3E}">
        <p14:creationId xmlns:p14="http://schemas.microsoft.com/office/powerpoint/2010/main" val="3614515009"/>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dirty="0"/>
              <a:t>სტატისტიკა ავტოგასამართი სადგურების (აგს) შესახებ</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039694762"/>
              </p:ext>
            </p:extLst>
          </p:nvPr>
        </p:nvGraphicFramePr>
        <p:xfrm>
          <a:off x="2362200" y="1600200"/>
          <a:ext cx="3785761" cy="661595"/>
        </p:xfrm>
        <a:graphic>
          <a:graphicData uri="http://schemas.openxmlformats.org/drawingml/2006/table">
            <a:tbl>
              <a:tblPr/>
              <a:tblGrid>
                <a:gridCol w="911786">
                  <a:extLst>
                    <a:ext uri="{9D8B030D-6E8A-4147-A177-3AD203B41FA5}">
                      <a16:colId xmlns:a16="http://schemas.microsoft.com/office/drawing/2014/main" val="20000"/>
                    </a:ext>
                  </a:extLst>
                </a:gridCol>
                <a:gridCol w="1765046">
                  <a:extLst>
                    <a:ext uri="{9D8B030D-6E8A-4147-A177-3AD203B41FA5}">
                      <a16:colId xmlns:a16="http://schemas.microsoft.com/office/drawing/2014/main" val="20001"/>
                    </a:ext>
                  </a:extLst>
                </a:gridCol>
                <a:gridCol w="1108929">
                  <a:extLst>
                    <a:ext uri="{9D8B030D-6E8A-4147-A177-3AD203B41FA5}">
                      <a16:colId xmlns:a16="http://schemas.microsoft.com/office/drawing/2014/main" val="20002"/>
                    </a:ext>
                  </a:extLst>
                </a:gridCol>
              </a:tblGrid>
              <a:tr h="184897">
                <a:tc>
                  <a:txBody>
                    <a:bodyPr/>
                    <a:lstStyle/>
                    <a:p>
                      <a:pPr algn="ctr" fontAlgn="b"/>
                      <a:r>
                        <a:rPr lang="ka-GE" sz="1200" b="1" i="0" u="none" strike="noStrike" dirty="0">
                          <a:solidFill>
                            <a:srgbClr val="000000"/>
                          </a:solidFill>
                          <a:effectLst/>
                          <a:latin typeface="Calibri" panose="020F0502020204030204" pitchFamily="34" charset="0"/>
                        </a:rPr>
                        <a:t>სულ რაოდენობა</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ბენზინ გასამართი სადგური</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გაზგასამართი სადგური</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6590">
                <a:tc>
                  <a:txBody>
                    <a:bodyPr/>
                    <a:lstStyle/>
                    <a:p>
                      <a:pPr algn="r" fontAlgn="b"/>
                      <a:r>
                        <a:rPr lang="ka-GE" sz="1700" b="1" i="0" u="none" strike="noStrike" dirty="0">
                          <a:solidFill>
                            <a:srgbClr val="000000"/>
                          </a:solidFill>
                          <a:effectLst/>
                          <a:latin typeface="Calibri" panose="020F0502020204030204" pitchFamily="34" charset="0"/>
                        </a:rPr>
                        <a:t>1,933</a:t>
                      </a:r>
                      <a:endParaRPr lang="en-US" sz="1700" b="1" i="0" u="none" strike="noStrike" dirty="0">
                        <a:solidFill>
                          <a:srgbClr val="000000"/>
                        </a:solidFill>
                        <a:effectLst/>
                        <a:latin typeface="Calibri" panose="020F0502020204030204" pitchFamily="34" charset="0"/>
                      </a:endParaRP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700" b="1" i="0" u="none" strike="noStrike" dirty="0">
                          <a:solidFill>
                            <a:srgbClr val="000000"/>
                          </a:solidFill>
                          <a:effectLst/>
                          <a:latin typeface="Calibri" panose="020F0502020204030204" pitchFamily="34" charset="0"/>
                        </a:rPr>
                        <a:t>                      </a:t>
                      </a:r>
                      <a:r>
                        <a:rPr lang="ka-GE" sz="1700" b="1" i="0" u="none" strike="noStrike" dirty="0">
                          <a:solidFill>
                            <a:srgbClr val="000000"/>
                          </a:solidFill>
                          <a:effectLst/>
                          <a:latin typeface="Calibri" panose="020F0502020204030204" pitchFamily="34" charset="0"/>
                        </a:rPr>
                        <a:t>1,511</a:t>
                      </a:r>
                      <a:r>
                        <a:rPr lang="en-US" sz="1700" b="1" i="0" u="none" strike="noStrike" dirty="0">
                          <a:solidFill>
                            <a:srgbClr val="000000"/>
                          </a:solidFill>
                          <a:effectLst/>
                          <a:latin typeface="Calibri" panose="020F0502020204030204" pitchFamily="34" charset="0"/>
                        </a:rPr>
                        <a:t>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700" b="1" i="0" u="none" strike="noStrike" dirty="0">
                          <a:solidFill>
                            <a:srgbClr val="000000"/>
                          </a:solidFill>
                          <a:effectLst/>
                          <a:latin typeface="Calibri" panose="020F0502020204030204" pitchFamily="34" charset="0"/>
                        </a:rPr>
                        <a:t>        </a:t>
                      </a:r>
                      <a:r>
                        <a:rPr lang="ka-GE" sz="1700" b="1" i="0" u="none" strike="noStrike" dirty="0">
                          <a:solidFill>
                            <a:srgbClr val="000000"/>
                          </a:solidFill>
                          <a:effectLst/>
                          <a:latin typeface="Calibri" panose="020F0502020204030204" pitchFamily="34" charset="0"/>
                        </a:rPr>
                        <a:t>422</a:t>
                      </a:r>
                      <a:endParaRPr lang="en-US" sz="1700" b="1" i="0" u="none" strike="noStrike" dirty="0">
                        <a:solidFill>
                          <a:srgbClr val="000000"/>
                        </a:solidFill>
                        <a:effectLst/>
                        <a:latin typeface="Calibri" panose="020F0502020204030204" pitchFamily="34" charset="0"/>
                      </a:endParaRP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22716151"/>
              </p:ext>
            </p:extLst>
          </p:nvPr>
        </p:nvGraphicFramePr>
        <p:xfrm>
          <a:off x="762000" y="3470321"/>
          <a:ext cx="7543800" cy="2202158"/>
        </p:xfrm>
        <a:graphic>
          <a:graphicData uri="http://schemas.openxmlformats.org/drawingml/2006/table">
            <a:tbl>
              <a:tblPr/>
              <a:tblGrid>
                <a:gridCol w="2970089">
                  <a:extLst>
                    <a:ext uri="{9D8B030D-6E8A-4147-A177-3AD203B41FA5}">
                      <a16:colId xmlns:a16="http://schemas.microsoft.com/office/drawing/2014/main" val="20000"/>
                    </a:ext>
                  </a:extLst>
                </a:gridCol>
                <a:gridCol w="1230949">
                  <a:extLst>
                    <a:ext uri="{9D8B030D-6E8A-4147-A177-3AD203B41FA5}">
                      <a16:colId xmlns:a16="http://schemas.microsoft.com/office/drawing/2014/main" val="20001"/>
                    </a:ext>
                  </a:extLst>
                </a:gridCol>
                <a:gridCol w="1976295">
                  <a:extLst>
                    <a:ext uri="{9D8B030D-6E8A-4147-A177-3AD203B41FA5}">
                      <a16:colId xmlns:a16="http://schemas.microsoft.com/office/drawing/2014/main" val="20002"/>
                    </a:ext>
                  </a:extLst>
                </a:gridCol>
                <a:gridCol w="1366467">
                  <a:extLst>
                    <a:ext uri="{9D8B030D-6E8A-4147-A177-3AD203B41FA5}">
                      <a16:colId xmlns:a16="http://schemas.microsoft.com/office/drawing/2014/main" val="20003"/>
                    </a:ext>
                  </a:extLst>
                </a:gridCol>
              </a:tblGrid>
              <a:tr h="669117">
                <a:tc>
                  <a:txBody>
                    <a:bodyPr/>
                    <a:lstStyle/>
                    <a:p>
                      <a:pPr algn="ctr" rtl="0" fontAlgn="ctr"/>
                      <a:r>
                        <a:rPr lang="ka-GE" sz="1600" b="1" i="0" u="none" strike="noStrike" dirty="0">
                          <a:solidFill>
                            <a:srgbClr val="000000"/>
                          </a:solidFill>
                          <a:effectLst/>
                          <a:latin typeface="Calibri" panose="020F0502020204030204" pitchFamily="34" charset="0"/>
                        </a:rPr>
                        <a:t>დასახელება</a:t>
                      </a:r>
                    </a:p>
                  </a:txBody>
                  <a:tcPr marL="8470" marR="8470" marT="84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ka-GE" sz="1600" b="1" i="0" u="none" strike="noStrike" dirty="0">
                          <a:solidFill>
                            <a:srgbClr val="000000"/>
                          </a:solidFill>
                          <a:effectLst/>
                          <a:latin typeface="Calibri" panose="020F0502020204030204" pitchFamily="34" charset="0"/>
                        </a:rPr>
                        <a:t>სულ რაოდენობა</a:t>
                      </a:r>
                    </a:p>
                  </a:txBody>
                  <a:tcPr marL="8470" marR="8470" marT="84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ka-GE" sz="1600" b="1" i="0" u="none" strike="noStrike" dirty="0">
                          <a:solidFill>
                            <a:srgbClr val="000000"/>
                          </a:solidFill>
                          <a:effectLst/>
                          <a:latin typeface="Calibri" panose="020F0502020204030204" pitchFamily="34" charset="0"/>
                        </a:rPr>
                        <a:t>ბენზინ გასამართი სადგური</a:t>
                      </a:r>
                    </a:p>
                  </a:txBody>
                  <a:tcPr marL="8470" marR="8470" marT="84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ka-GE" sz="1600" b="1" i="0" u="none" strike="noStrike">
                          <a:solidFill>
                            <a:srgbClr val="000000"/>
                          </a:solidFill>
                          <a:effectLst/>
                          <a:latin typeface="Calibri" panose="020F0502020204030204" pitchFamily="34" charset="0"/>
                        </a:rPr>
                        <a:t>გაზგასამართი სადგური</a:t>
                      </a:r>
                    </a:p>
                  </a:txBody>
                  <a:tcPr marL="8470" marR="8470" marT="847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11746">
                <a:tc>
                  <a:txBody>
                    <a:bodyPr/>
                    <a:lstStyle/>
                    <a:p>
                      <a:pPr algn="l" fontAlgn="b"/>
                      <a:r>
                        <a:rPr lang="ka-GE" sz="1200" b="0" i="0" u="none" strike="noStrike" dirty="0">
                          <a:solidFill>
                            <a:srgbClr val="000000"/>
                          </a:solidFill>
                          <a:effectLst/>
                          <a:latin typeface="Calibri" panose="020F0502020204030204" pitchFamily="34" charset="0"/>
                        </a:rPr>
                        <a:t>ვისოლი</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a:solidFill>
                            <a:srgbClr val="000000"/>
                          </a:solidFill>
                          <a:effectLst/>
                          <a:latin typeface="Calibri" panose="020F0502020204030204" pitchFamily="34" charset="0"/>
                        </a:rPr>
                        <a:t>164</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a:solidFill>
                            <a:srgbClr val="000000"/>
                          </a:solidFill>
                          <a:effectLst/>
                          <a:latin typeface="Calibri" panose="020F0502020204030204" pitchFamily="34" charset="0"/>
                        </a:rPr>
                        <a:t>144</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20</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1746">
                <a:tc>
                  <a:txBody>
                    <a:bodyPr/>
                    <a:lstStyle/>
                    <a:p>
                      <a:pPr algn="l" fontAlgn="b"/>
                      <a:r>
                        <a:rPr lang="ka-GE" sz="1200" b="0" i="0" u="none" strike="noStrike" dirty="0">
                          <a:solidFill>
                            <a:srgbClr val="000000"/>
                          </a:solidFill>
                          <a:effectLst/>
                          <a:latin typeface="Calibri" panose="020F0502020204030204" pitchFamily="34" charset="0"/>
                        </a:rPr>
                        <a:t>გალფი</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a:solidFill>
                            <a:srgbClr val="000000"/>
                          </a:solidFill>
                          <a:effectLst/>
                          <a:latin typeface="Calibri" panose="020F0502020204030204" pitchFamily="34" charset="0"/>
                        </a:rPr>
                        <a:t>154</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149</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5</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11746">
                <a:tc>
                  <a:txBody>
                    <a:bodyPr/>
                    <a:lstStyle/>
                    <a:p>
                      <a:pPr algn="l" fontAlgn="b"/>
                      <a:r>
                        <a:rPr lang="ka-GE" sz="1200" b="0" i="0" u="none" strike="noStrike" dirty="0">
                          <a:solidFill>
                            <a:srgbClr val="000000"/>
                          </a:solidFill>
                          <a:effectLst/>
                          <a:latin typeface="Calibri" panose="020F0502020204030204" pitchFamily="34" charset="0"/>
                        </a:rPr>
                        <a:t>სოკარი</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a:solidFill>
                            <a:srgbClr val="000000"/>
                          </a:solidFill>
                          <a:effectLst/>
                          <a:latin typeface="Calibri" panose="020F0502020204030204" pitchFamily="34" charset="0"/>
                        </a:rPr>
                        <a:t>130</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a:solidFill>
                            <a:srgbClr val="000000"/>
                          </a:solidFill>
                          <a:effectLst/>
                          <a:latin typeface="Calibri" panose="020F0502020204030204" pitchFamily="34" charset="0"/>
                        </a:rPr>
                        <a:t>114</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16</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11746">
                <a:tc>
                  <a:txBody>
                    <a:bodyPr/>
                    <a:lstStyle/>
                    <a:p>
                      <a:pPr algn="l" fontAlgn="b"/>
                      <a:r>
                        <a:rPr lang="ka-GE" sz="1200" b="0" i="0" u="none" strike="noStrike" dirty="0">
                          <a:solidFill>
                            <a:srgbClr val="000000"/>
                          </a:solidFill>
                          <a:effectLst/>
                          <a:latin typeface="Calibri" panose="020F0502020204030204" pitchFamily="34" charset="0"/>
                        </a:rPr>
                        <a:t>რომპეტროლი</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Calibri" panose="020F0502020204030204" pitchFamily="34" charset="0"/>
                        </a:rPr>
                        <a:t>75</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75</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11746">
                <a:tc>
                  <a:txBody>
                    <a:bodyPr/>
                    <a:lstStyle/>
                    <a:p>
                      <a:pPr algn="l" fontAlgn="b"/>
                      <a:r>
                        <a:rPr lang="ka-GE" sz="1200" b="0" i="0" u="none" strike="noStrike" dirty="0">
                          <a:solidFill>
                            <a:srgbClr val="000000"/>
                          </a:solidFill>
                          <a:effectLst/>
                          <a:latin typeface="Calibri" panose="020F0502020204030204" pitchFamily="34" charset="0"/>
                        </a:rPr>
                        <a:t>იბერკომპანი (ლუკოულის ფრენშაიზი)</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Calibri" panose="020F0502020204030204" pitchFamily="34" charset="0"/>
                        </a:rPr>
                        <a:t>46</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46</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11746">
                <a:tc>
                  <a:txBody>
                    <a:bodyPr/>
                    <a:lstStyle/>
                    <a:p>
                      <a:pPr algn="l" fontAlgn="b"/>
                      <a:r>
                        <a:rPr lang="ka-GE" sz="1200" b="0" i="0" u="none" strike="noStrike">
                          <a:solidFill>
                            <a:srgbClr val="000000"/>
                          </a:solidFill>
                          <a:effectLst/>
                          <a:latin typeface="Calibri" panose="020F0502020204030204" pitchFamily="34" charset="0"/>
                        </a:rPr>
                        <a:t>ლუკოილ-ჯორჯია</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Calibri" panose="020F0502020204030204" pitchFamily="34" charset="0"/>
                        </a:rPr>
                        <a:t>42</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a:solidFill>
                            <a:srgbClr val="000000"/>
                          </a:solidFill>
                          <a:effectLst/>
                          <a:latin typeface="Calibri" panose="020F0502020204030204" pitchFamily="34" charset="0"/>
                        </a:rPr>
                        <a:t>42</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Calibri" panose="020F0502020204030204" pitchFamily="34" charset="0"/>
                        </a:rPr>
                        <a:t> </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62565">
                <a:tc>
                  <a:txBody>
                    <a:bodyPr/>
                    <a:lstStyle/>
                    <a:p>
                      <a:pPr algn="l" fontAlgn="b"/>
                      <a:r>
                        <a:rPr lang="ka-GE" sz="1200" b="1" i="0" u="none" strike="noStrike">
                          <a:solidFill>
                            <a:srgbClr val="000000"/>
                          </a:solidFill>
                          <a:effectLst/>
                          <a:latin typeface="Calibri" panose="020F0502020204030204" pitchFamily="34" charset="0"/>
                        </a:rPr>
                        <a:t>სულ</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a:solidFill>
                            <a:srgbClr val="000000"/>
                          </a:solidFill>
                          <a:effectLst/>
                          <a:latin typeface="Calibri" panose="020F0502020204030204" pitchFamily="34" charset="0"/>
                        </a:rPr>
                        <a:t>611</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Calibri" panose="020F0502020204030204" pitchFamily="34" charset="0"/>
                        </a:rPr>
                        <a:t>570</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1" i="0" u="none" strike="noStrike" dirty="0">
                          <a:solidFill>
                            <a:srgbClr val="000000"/>
                          </a:solidFill>
                          <a:effectLst/>
                          <a:latin typeface="Calibri" panose="020F0502020204030204" pitchFamily="34" charset="0"/>
                        </a:rPr>
                        <a:t>41</a:t>
                      </a:r>
                    </a:p>
                  </a:txBody>
                  <a:tcPr marL="8470" marR="8470" marT="847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8" name="TextBox 7"/>
          <p:cNvSpPr txBox="1"/>
          <p:nvPr/>
        </p:nvSpPr>
        <p:spPr>
          <a:xfrm>
            <a:off x="762000" y="2946879"/>
            <a:ext cx="7565679" cy="369332"/>
          </a:xfrm>
          <a:prstGeom prst="rect">
            <a:avLst/>
          </a:prstGeom>
          <a:noFill/>
        </p:spPr>
        <p:txBody>
          <a:bodyPr wrap="square" rtlCol="0">
            <a:spAutoFit/>
          </a:bodyPr>
          <a:lstStyle/>
          <a:p>
            <a:r>
              <a:rPr lang="ka-GE" b="1" dirty="0"/>
              <a:t>6 კომპანია, რომელიც ფლობს ბაზრის 31.6%-ს</a:t>
            </a:r>
            <a:endParaRPr lang="en-US" b="1" dirty="0"/>
          </a:p>
        </p:txBody>
      </p:sp>
    </p:spTree>
    <p:extLst>
      <p:ext uri="{BB962C8B-B14F-4D97-AF65-F5344CB8AC3E}">
        <p14:creationId xmlns:p14="http://schemas.microsoft.com/office/powerpoint/2010/main" val="1984533981"/>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510"/>
            <a:ext cx="9144000" cy="685800"/>
          </a:xfrm>
        </p:spPr>
        <p:txBody>
          <a:bodyPr>
            <a:normAutofit fontScale="90000"/>
          </a:bodyPr>
          <a:lstStyle/>
          <a:p>
            <a:pPr algn="ctr"/>
            <a:r>
              <a:rPr lang="ka-GE" sz="1600" b="1" dirty="0"/>
              <a:t>პროდუქტის აღწერა - ავტოგასამართი სადგურების მფლობელების მესამე პირის წინაშე პასუხისმგებლობის დაზღვევა </a:t>
            </a:r>
            <a:br>
              <a:rPr lang="ka-GE" sz="1600" b="1" dirty="0"/>
            </a:br>
            <a:endParaRPr lang="en-US" sz="1600" b="1"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117142217"/>
              </p:ext>
            </p:extLst>
          </p:nvPr>
        </p:nvGraphicFramePr>
        <p:xfrm>
          <a:off x="381000" y="1676400"/>
          <a:ext cx="8229600" cy="3541795"/>
        </p:xfrm>
        <a:graphic>
          <a:graphicData uri="http://schemas.openxmlformats.org/drawingml/2006/table">
            <a:tbl>
              <a:tblPr>
                <a:tableStyleId>{5C22544A-7EE6-4342-B048-85BDC9FD1C3A}</a:tableStyleId>
              </a:tblPr>
              <a:tblGrid>
                <a:gridCol w="2390832">
                  <a:extLst>
                    <a:ext uri="{9D8B030D-6E8A-4147-A177-3AD203B41FA5}">
                      <a16:colId xmlns:a16="http://schemas.microsoft.com/office/drawing/2014/main" val="20000"/>
                    </a:ext>
                  </a:extLst>
                </a:gridCol>
                <a:gridCol w="518673">
                  <a:extLst>
                    <a:ext uri="{9D8B030D-6E8A-4147-A177-3AD203B41FA5}">
                      <a16:colId xmlns:a16="http://schemas.microsoft.com/office/drawing/2014/main" val="20001"/>
                    </a:ext>
                  </a:extLst>
                </a:gridCol>
                <a:gridCol w="5320095">
                  <a:extLst>
                    <a:ext uri="{9D8B030D-6E8A-4147-A177-3AD203B41FA5}">
                      <a16:colId xmlns:a16="http://schemas.microsoft.com/office/drawing/2014/main" val="20002"/>
                    </a:ext>
                  </a:extLst>
                </a:gridCol>
              </a:tblGrid>
              <a:tr h="426569">
                <a:tc>
                  <a:txBody>
                    <a:bodyPr/>
                    <a:lstStyle/>
                    <a:p>
                      <a:pPr algn="ctr" fontAlgn="ctr"/>
                      <a:r>
                        <a:rPr lang="ka-GE" sz="1000" b="1" i="0" u="none" strike="noStrike" dirty="0">
                          <a:solidFill>
                            <a:schemeClr val="dk1"/>
                          </a:solidFill>
                          <a:effectLst/>
                          <a:latin typeface="+mn-lt"/>
                        </a:rPr>
                        <a:t>დამზღვევი</a:t>
                      </a:r>
                      <a:endParaRPr lang="ka-GE" sz="1000" b="1" i="0" u="none" strike="noStrike" dirty="0">
                        <a:solidFill>
                          <a:srgbClr val="000000"/>
                        </a:solidFill>
                        <a:effectLst/>
                        <a:latin typeface="Calibri" panose="020F0502020204030204" pitchFamily="34" charset="0"/>
                      </a:endParaRPr>
                    </a:p>
                  </a:txBody>
                  <a:tcPr marL="5481" marR="5481" marT="5481" marB="0" anchor="ctr"/>
                </a:tc>
                <a:tc gridSpan="2">
                  <a:txBody>
                    <a:bodyPr/>
                    <a:lstStyle/>
                    <a:p>
                      <a:pPr algn="ctr" fontAlgn="b"/>
                      <a:r>
                        <a:rPr lang="ka-GE" sz="1000" u="none" strike="noStrike" dirty="0">
                          <a:effectLst/>
                        </a:rPr>
                        <a:t>ყველა იურიდიული და მეწარმე ფიზიკური პირი, რომელიც ახორციელებს ავტოგასამართი სადგურების ოპერირებას</a:t>
                      </a:r>
                      <a:endParaRPr lang="ka-GE" sz="1000" b="0" i="0" u="none" strike="noStrike" dirty="0">
                        <a:solidFill>
                          <a:srgbClr val="000000"/>
                        </a:solidFill>
                        <a:effectLst/>
                        <a:latin typeface="Calibri" panose="020F0502020204030204" pitchFamily="34" charset="0"/>
                      </a:endParaRPr>
                    </a:p>
                  </a:txBody>
                  <a:tcPr marL="5481" marR="5481" marT="5481" marB="0" anchor="b"/>
                </a:tc>
                <a:tc hMerge="1">
                  <a:txBody>
                    <a:bodyPr/>
                    <a:lstStyle/>
                    <a:p>
                      <a:endParaRPr lang="en-US"/>
                    </a:p>
                  </a:txBody>
                  <a:tcPr/>
                </a:tc>
                <a:extLst>
                  <a:ext uri="{0D108BD9-81ED-4DB2-BD59-A6C34878D82A}">
                    <a16:rowId xmlns:a16="http://schemas.microsoft.com/office/drawing/2014/main" val="10000"/>
                  </a:ext>
                </a:extLst>
              </a:tr>
              <a:tr h="639853">
                <a:tc>
                  <a:txBody>
                    <a:bodyPr/>
                    <a:lstStyle/>
                    <a:p>
                      <a:pPr algn="ctr" fontAlgn="ctr"/>
                      <a:r>
                        <a:rPr lang="ka-GE" sz="1000" b="1" u="none" strike="noStrike" dirty="0">
                          <a:effectLst/>
                        </a:rPr>
                        <a:t>სადაზღვევო რისკები</a:t>
                      </a:r>
                      <a:endParaRPr lang="ka-GE" sz="1000" b="1" i="0" u="none" strike="noStrike" dirty="0">
                        <a:solidFill>
                          <a:srgbClr val="000000"/>
                        </a:solidFill>
                        <a:effectLst/>
                        <a:latin typeface="Calibri" panose="020F0502020204030204" pitchFamily="34" charset="0"/>
                      </a:endParaRPr>
                    </a:p>
                  </a:txBody>
                  <a:tcPr marL="5481" marR="5481" marT="5481" marB="0" anchor="ctr"/>
                </a:tc>
                <a:tc gridSpan="2">
                  <a:txBody>
                    <a:bodyPr/>
                    <a:lstStyle/>
                    <a:p>
                      <a:pPr algn="ctr" fontAlgn="ctr"/>
                      <a:r>
                        <a:rPr lang="ka-GE" sz="1000" u="none" strike="noStrike" dirty="0">
                          <a:effectLst/>
                        </a:rPr>
                        <a:t>ხანძრით/აფეთქებით</a:t>
                      </a:r>
                      <a:r>
                        <a:rPr lang="ka-GE" sz="1000" u="none" strike="noStrike" baseline="0" dirty="0">
                          <a:effectLst/>
                        </a:rPr>
                        <a:t> მიყენებული ზიანი </a:t>
                      </a:r>
                      <a:r>
                        <a:rPr lang="ka-GE" sz="1000" u="none" strike="noStrike" dirty="0">
                          <a:effectLst/>
                        </a:rPr>
                        <a:t>მესამე პირის ქონებაზე ქმედუნარიანობის შეზღუდვასა ან სიცოცხლის მოსპობაზე              </a:t>
                      </a:r>
                      <a:endParaRPr lang="ka-GE" sz="1000" b="0" i="0" u="none" strike="noStrike" dirty="0">
                        <a:solidFill>
                          <a:srgbClr val="000000"/>
                        </a:solidFill>
                        <a:effectLst/>
                        <a:latin typeface="Calibri" panose="020F0502020204030204" pitchFamily="34" charset="0"/>
                      </a:endParaRPr>
                    </a:p>
                  </a:txBody>
                  <a:tcPr marL="5481" marR="5481" marT="5481" marB="0" anchor="ctr"/>
                </a:tc>
                <a:tc hMerge="1">
                  <a:txBody>
                    <a:bodyPr/>
                    <a:lstStyle/>
                    <a:p>
                      <a:endParaRPr lang="en-US"/>
                    </a:p>
                  </a:txBody>
                  <a:tcPr/>
                </a:tc>
                <a:extLst>
                  <a:ext uri="{0D108BD9-81ED-4DB2-BD59-A6C34878D82A}">
                    <a16:rowId xmlns:a16="http://schemas.microsoft.com/office/drawing/2014/main" val="10001"/>
                  </a:ext>
                </a:extLst>
              </a:tr>
              <a:tr h="462681">
                <a:tc rowSpan="3">
                  <a:txBody>
                    <a:bodyPr/>
                    <a:lstStyle/>
                    <a:p>
                      <a:pPr algn="ctr" fontAlgn="ctr"/>
                      <a:r>
                        <a:rPr lang="ka-GE" sz="1000" b="1" u="none" strike="noStrike" dirty="0">
                          <a:effectLst/>
                        </a:rPr>
                        <a:t>ანაზღაურება</a:t>
                      </a:r>
                      <a:endParaRPr lang="ka-GE" sz="1000" b="1" i="0" u="none" strike="noStrike" dirty="0">
                        <a:solidFill>
                          <a:srgbClr val="000000"/>
                        </a:solidFill>
                        <a:effectLst/>
                        <a:latin typeface="Calibri" panose="020F0502020204030204" pitchFamily="34" charset="0"/>
                      </a:endParaRPr>
                    </a:p>
                  </a:txBody>
                  <a:tcPr marL="5481" marR="5481" marT="5481" marB="0" anchor="ctr"/>
                </a:tc>
                <a:tc>
                  <a:txBody>
                    <a:bodyPr/>
                    <a:lstStyle/>
                    <a:p>
                      <a:pPr algn="ctr" fontAlgn="ctr"/>
                      <a:r>
                        <a:rPr lang="en-US" sz="1000" u="none" strike="noStrike">
                          <a:effectLst/>
                        </a:rPr>
                        <a:t>1</a:t>
                      </a:r>
                      <a:endParaRPr lang="en-US" sz="1000" b="1" i="0" u="none" strike="noStrike">
                        <a:solidFill>
                          <a:srgbClr val="000000"/>
                        </a:solidFill>
                        <a:effectLst/>
                        <a:latin typeface="Calibri" panose="020F0502020204030204" pitchFamily="34" charset="0"/>
                      </a:endParaRPr>
                    </a:p>
                  </a:txBody>
                  <a:tcPr marL="5481" marR="5481" marT="5481" marB="0" anchor="ctr"/>
                </a:tc>
                <a:tc>
                  <a:txBody>
                    <a:bodyPr/>
                    <a:lstStyle/>
                    <a:p>
                      <a:pPr algn="l" fontAlgn="b"/>
                      <a:r>
                        <a:rPr lang="ka-GE" sz="1000" u="none" strike="noStrike" dirty="0">
                          <a:effectLst/>
                        </a:rPr>
                        <a:t> ქმედობაუნარიანობის შეზღუდვა სრული ან ნაწილობრივი დაკარგვის გამო (30 000 ლიმიტით ,100%, 60% ან 30% ქმედობაუნარიანობის ხარისხის მიხედვით)</a:t>
                      </a:r>
                      <a:endParaRPr lang="ka-GE" sz="1000" b="0" i="0" u="none" strike="noStrike" dirty="0">
                        <a:solidFill>
                          <a:srgbClr val="000000"/>
                        </a:solidFill>
                        <a:effectLst/>
                        <a:latin typeface="Calibri" panose="020F0502020204030204" pitchFamily="34" charset="0"/>
                      </a:endParaRPr>
                    </a:p>
                  </a:txBody>
                  <a:tcPr marL="5481" marR="5481" marT="5481" marB="0" anchor="b"/>
                </a:tc>
                <a:extLst>
                  <a:ext uri="{0D108BD9-81ED-4DB2-BD59-A6C34878D82A}">
                    <a16:rowId xmlns:a16="http://schemas.microsoft.com/office/drawing/2014/main" val="10002"/>
                  </a:ext>
                </a:extLst>
              </a:tr>
              <a:tr h="299697">
                <a:tc vMerge="1">
                  <a:txBody>
                    <a:bodyPr/>
                    <a:lstStyle/>
                    <a:p>
                      <a:endParaRPr lang="en-US"/>
                    </a:p>
                  </a:txBody>
                  <a:tcPr/>
                </a:tc>
                <a:tc>
                  <a:txBody>
                    <a:bodyPr/>
                    <a:lstStyle/>
                    <a:p>
                      <a:pPr algn="ctr" fontAlgn="ctr"/>
                      <a:r>
                        <a:rPr lang="en-US" sz="1000" u="none" strike="noStrike" dirty="0">
                          <a:effectLst/>
                        </a:rPr>
                        <a:t>2</a:t>
                      </a:r>
                      <a:endParaRPr lang="en-US" sz="1000" b="1" i="0" u="none" strike="noStrike" dirty="0">
                        <a:solidFill>
                          <a:srgbClr val="000000"/>
                        </a:solidFill>
                        <a:effectLst/>
                        <a:latin typeface="Calibri" panose="020F0502020204030204" pitchFamily="34" charset="0"/>
                      </a:endParaRPr>
                    </a:p>
                  </a:txBody>
                  <a:tcPr marL="5481" marR="5481" marT="5481" marB="0" anchor="ctr"/>
                </a:tc>
                <a:tc>
                  <a:txBody>
                    <a:bodyPr/>
                    <a:lstStyle/>
                    <a:p>
                      <a:pPr algn="l" fontAlgn="b"/>
                      <a:r>
                        <a:rPr lang="ka-GE" sz="1000" u="none" strike="noStrike" dirty="0">
                          <a:effectLst/>
                        </a:rPr>
                        <a:t>მესამე პირის გარდაცვალების შემთხვევაში 30 000 ლარის ოდენობით</a:t>
                      </a:r>
                      <a:endParaRPr lang="ka-GE" sz="1000" b="0" i="0" u="none" strike="noStrike" dirty="0">
                        <a:solidFill>
                          <a:srgbClr val="000000"/>
                        </a:solidFill>
                        <a:effectLst/>
                        <a:latin typeface="Calibri" panose="020F0502020204030204" pitchFamily="34" charset="0"/>
                      </a:endParaRPr>
                    </a:p>
                  </a:txBody>
                  <a:tcPr marL="5481" marR="5481" marT="5481" marB="0" anchor="b"/>
                </a:tc>
                <a:extLst>
                  <a:ext uri="{0D108BD9-81ED-4DB2-BD59-A6C34878D82A}">
                    <a16:rowId xmlns:a16="http://schemas.microsoft.com/office/drawing/2014/main" val="10003"/>
                  </a:ext>
                </a:extLst>
              </a:tr>
              <a:tr h="299697">
                <a:tc vMerge="1">
                  <a:txBody>
                    <a:bodyPr/>
                    <a:lstStyle/>
                    <a:p>
                      <a:pPr algn="ctr" fontAlgn="ctr"/>
                      <a:endParaRPr lang="ka-GE" sz="1000" b="1" i="0" u="none" strike="noStrike" dirty="0">
                        <a:solidFill>
                          <a:srgbClr val="000000"/>
                        </a:solidFill>
                        <a:effectLst/>
                        <a:latin typeface="Calibri" panose="020F0502020204030204" pitchFamily="34" charset="0"/>
                      </a:endParaRPr>
                    </a:p>
                  </a:txBody>
                  <a:tcPr marL="5481" marR="5481" marT="5481" marB="0" anchor="ctr"/>
                </a:tc>
                <a:tc>
                  <a:txBody>
                    <a:bodyPr/>
                    <a:lstStyle/>
                    <a:p>
                      <a:pPr algn="ctr" fontAlgn="ctr"/>
                      <a:r>
                        <a:rPr lang="ka-GE" sz="1000" b="1" i="0" u="none" strike="noStrike" dirty="0">
                          <a:solidFill>
                            <a:srgbClr val="000000"/>
                          </a:solidFill>
                          <a:effectLst/>
                          <a:latin typeface="Calibri" panose="020F0502020204030204" pitchFamily="34" charset="0"/>
                        </a:rPr>
                        <a:t>3</a:t>
                      </a:r>
                      <a:endParaRPr lang="en-US" sz="1000" b="1" i="0" u="none" strike="noStrike" dirty="0">
                        <a:solidFill>
                          <a:srgbClr val="000000"/>
                        </a:solidFill>
                        <a:effectLst/>
                        <a:latin typeface="Calibri" panose="020F0502020204030204" pitchFamily="34" charset="0"/>
                      </a:endParaRPr>
                    </a:p>
                  </a:txBody>
                  <a:tcPr marL="5481" marR="5481" marT="5481" marB="0" anchor="ctr"/>
                </a:tc>
                <a:tc>
                  <a:txBody>
                    <a:bodyPr/>
                    <a:lstStyle/>
                    <a:p>
                      <a:pPr algn="l" fontAlgn="b"/>
                      <a:r>
                        <a:rPr lang="ka-GE" sz="1000" b="0" i="0" u="none" strike="noStrike" dirty="0">
                          <a:solidFill>
                            <a:srgbClr val="000000"/>
                          </a:solidFill>
                          <a:effectLst/>
                          <a:latin typeface="Calibri" panose="020F0502020204030204" pitchFamily="34" charset="0"/>
                        </a:rPr>
                        <a:t>მესამე პირის ქონების დაზიანების შემთხვევაში თითო დაზარალებულზე 25,000 ლარის ოდენობით</a:t>
                      </a:r>
                    </a:p>
                  </a:txBody>
                  <a:tcPr marL="5481" marR="5481" marT="5481" marB="0" anchor="b"/>
                </a:tc>
                <a:extLst>
                  <a:ext uri="{0D108BD9-81ED-4DB2-BD59-A6C34878D82A}">
                    <a16:rowId xmlns:a16="http://schemas.microsoft.com/office/drawing/2014/main" val="1067810947"/>
                  </a:ext>
                </a:extLst>
              </a:tr>
              <a:tr h="284380">
                <a:tc>
                  <a:txBody>
                    <a:bodyPr/>
                    <a:lstStyle/>
                    <a:p>
                      <a:pPr algn="ctr" fontAlgn="b"/>
                      <a:r>
                        <a:rPr lang="ka-GE" sz="1000" b="1" u="none" strike="noStrike" dirty="0">
                          <a:effectLst/>
                        </a:rPr>
                        <a:t>დაზღვევის პერიოდი</a:t>
                      </a:r>
                      <a:endParaRPr lang="ka-GE" sz="1000" b="1" i="0" u="none" strike="noStrike" dirty="0">
                        <a:solidFill>
                          <a:srgbClr val="000000"/>
                        </a:solidFill>
                        <a:effectLst/>
                        <a:latin typeface="Calibri" panose="020F0502020204030204" pitchFamily="34" charset="0"/>
                      </a:endParaRPr>
                    </a:p>
                  </a:txBody>
                  <a:tcPr marL="5481" marR="5481" marT="5481" marB="0" anchor="b"/>
                </a:tc>
                <a:tc gridSpan="2">
                  <a:txBody>
                    <a:bodyPr/>
                    <a:lstStyle/>
                    <a:p>
                      <a:pPr algn="ctr" fontAlgn="ctr"/>
                      <a:r>
                        <a:rPr lang="ka-GE" sz="1000" u="none" strike="noStrike" dirty="0">
                          <a:effectLst/>
                        </a:rPr>
                        <a:t>არანაკლებ</a:t>
                      </a:r>
                      <a:r>
                        <a:rPr lang="ka-GE" sz="1000" u="none" strike="noStrike" baseline="0" dirty="0">
                          <a:effectLst/>
                        </a:rPr>
                        <a:t> </a:t>
                      </a:r>
                      <a:r>
                        <a:rPr lang="ka-GE" sz="1000" u="none" strike="noStrike" dirty="0">
                          <a:effectLst/>
                        </a:rPr>
                        <a:t>1 წელი</a:t>
                      </a:r>
                      <a:endParaRPr lang="ka-GE" sz="1000" b="0" i="0" u="none" strike="noStrike" dirty="0">
                        <a:solidFill>
                          <a:srgbClr val="000000"/>
                        </a:solidFill>
                        <a:effectLst/>
                        <a:latin typeface="Calibri" panose="020F0502020204030204" pitchFamily="34" charset="0"/>
                      </a:endParaRPr>
                    </a:p>
                  </a:txBody>
                  <a:tcPr marL="5481" marR="5481" marT="5481" marB="0" anchor="ctr"/>
                </a:tc>
                <a:tc hMerge="1">
                  <a:txBody>
                    <a:bodyPr/>
                    <a:lstStyle/>
                    <a:p>
                      <a:endParaRPr lang="en-US"/>
                    </a:p>
                  </a:txBody>
                  <a:tcPr/>
                </a:tc>
                <a:extLst>
                  <a:ext uri="{0D108BD9-81ED-4DB2-BD59-A6C34878D82A}">
                    <a16:rowId xmlns:a16="http://schemas.microsoft.com/office/drawing/2014/main" val="10006"/>
                  </a:ext>
                </a:extLst>
              </a:tr>
              <a:tr h="655653">
                <a:tc>
                  <a:txBody>
                    <a:bodyPr/>
                    <a:lstStyle/>
                    <a:p>
                      <a:pPr algn="ctr" fontAlgn="ctr"/>
                      <a:r>
                        <a:rPr lang="ka-GE" sz="1000" b="1" i="0" u="none" strike="noStrike" dirty="0">
                          <a:solidFill>
                            <a:srgbClr val="000000"/>
                          </a:solidFill>
                          <a:effectLst/>
                          <a:latin typeface="Calibri" panose="020F0502020204030204" pitchFamily="34" charset="0"/>
                        </a:rPr>
                        <a:t>პოლისის</a:t>
                      </a:r>
                      <a:r>
                        <a:rPr lang="ka-GE" sz="1000" b="1" i="0" u="none" strike="noStrike" baseline="0" dirty="0">
                          <a:solidFill>
                            <a:srgbClr val="000000"/>
                          </a:solidFill>
                          <a:effectLst/>
                          <a:latin typeface="Calibri" panose="020F0502020204030204" pitchFamily="34" charset="0"/>
                        </a:rPr>
                        <a:t> ლიმიტი ერთი ობიექტისთვის</a:t>
                      </a:r>
                      <a:endParaRPr lang="ka-GE" sz="1000" b="1" i="0" u="none" strike="noStrike" dirty="0">
                        <a:solidFill>
                          <a:srgbClr val="000000"/>
                        </a:solidFill>
                        <a:effectLst/>
                        <a:latin typeface="Calibri" panose="020F0502020204030204" pitchFamily="34" charset="0"/>
                      </a:endParaRPr>
                    </a:p>
                  </a:txBody>
                  <a:tcPr marL="5481" marR="5481" marT="5481" marB="0" anchor="ctr"/>
                </a:tc>
                <a:tc gridSpan="2">
                  <a:txBody>
                    <a:bodyPr/>
                    <a:lstStyle/>
                    <a:p>
                      <a:pPr algn="ctr" fontAlgn="b"/>
                      <a:r>
                        <a:rPr lang="ka-GE" sz="1000" u="none" strike="noStrike" dirty="0">
                          <a:effectLst/>
                        </a:rPr>
                        <a:t>ერთი ავტოგასამართი სადგურისათვის  პოლისის ლიმიტი განისაზღვრება ქონების შემთხვევაში 200,000 ლარით;</a:t>
                      </a:r>
                    </a:p>
                    <a:p>
                      <a:pPr algn="ctr" fontAlgn="b"/>
                      <a:r>
                        <a:rPr lang="ka-GE" sz="1000" u="none" strike="noStrike" dirty="0">
                          <a:effectLst/>
                        </a:rPr>
                        <a:t> ქმედობაუნარიანობის შეზღუდვის/გარდაცვალების შემთხვევაში 300,000 ლარით.</a:t>
                      </a:r>
                      <a:endParaRPr lang="ka-GE" sz="1000" b="0" i="0" u="none" strike="noStrike" dirty="0">
                        <a:solidFill>
                          <a:srgbClr val="000000"/>
                        </a:solidFill>
                        <a:effectLst/>
                        <a:latin typeface="Calibri" panose="020F0502020204030204" pitchFamily="34" charset="0"/>
                      </a:endParaRPr>
                    </a:p>
                  </a:txBody>
                  <a:tcPr marL="5481" marR="5481" marT="5481" marB="0" anchor="b"/>
                </a:tc>
                <a:tc hMerge="1">
                  <a:txBody>
                    <a:bodyPr/>
                    <a:lstStyle/>
                    <a:p>
                      <a:endParaRPr lang="en-US"/>
                    </a:p>
                  </a:txBody>
                  <a:tcPr/>
                </a:tc>
                <a:extLst>
                  <a:ext uri="{0D108BD9-81ED-4DB2-BD59-A6C34878D82A}">
                    <a16:rowId xmlns:a16="http://schemas.microsoft.com/office/drawing/2014/main" val="10007"/>
                  </a:ext>
                </a:extLst>
              </a:tr>
              <a:tr h="355475">
                <a:tc>
                  <a:txBody>
                    <a:bodyPr/>
                    <a:lstStyle/>
                    <a:p>
                      <a:pPr algn="ctr" fontAlgn="ctr"/>
                      <a:r>
                        <a:rPr lang="ka-GE" sz="1000" b="1" u="none" strike="noStrike" dirty="0">
                          <a:effectLst/>
                        </a:rPr>
                        <a:t>ქველიმიტი</a:t>
                      </a:r>
                      <a:endParaRPr lang="ka-GE" sz="1000" b="1" i="0" u="none" strike="noStrike" dirty="0">
                        <a:solidFill>
                          <a:srgbClr val="000000"/>
                        </a:solidFill>
                        <a:effectLst/>
                        <a:latin typeface="Calibri" panose="020F0502020204030204" pitchFamily="34" charset="0"/>
                      </a:endParaRPr>
                    </a:p>
                  </a:txBody>
                  <a:tcPr marL="5481" marR="5481" marT="5481" marB="0" anchor="ctr"/>
                </a:tc>
                <a:tc gridSpan="2">
                  <a:txBody>
                    <a:bodyPr/>
                    <a:lstStyle/>
                    <a:p>
                      <a:pPr algn="ctr" fontAlgn="b"/>
                      <a:r>
                        <a:rPr lang="ka-GE" sz="1000" u="none" strike="noStrike" dirty="0">
                          <a:effectLst/>
                        </a:rPr>
                        <a:t>ერთი დაზარალებულისათვის:</a:t>
                      </a:r>
                    </a:p>
                    <a:p>
                      <a:pPr algn="ctr" fontAlgn="b"/>
                      <a:r>
                        <a:rPr lang="ka-GE" sz="1000" u="none" strike="noStrike" dirty="0">
                          <a:effectLst/>
                        </a:rPr>
                        <a:t>1. ქონება:</a:t>
                      </a:r>
                      <a:r>
                        <a:rPr lang="ka-GE" sz="1000" u="none" strike="noStrike" baseline="0" dirty="0">
                          <a:effectLst/>
                        </a:rPr>
                        <a:t> </a:t>
                      </a:r>
                      <a:r>
                        <a:rPr lang="ka-GE" sz="1000" u="none" strike="noStrike" dirty="0">
                          <a:effectLst/>
                        </a:rPr>
                        <a:t> 25,000</a:t>
                      </a:r>
                      <a:r>
                        <a:rPr lang="ka-GE" sz="1000" u="none" strike="noStrike" baseline="0" dirty="0">
                          <a:effectLst/>
                        </a:rPr>
                        <a:t> ლარი;</a:t>
                      </a:r>
                    </a:p>
                    <a:p>
                      <a:pPr algn="ctr" fontAlgn="b"/>
                      <a:r>
                        <a:rPr lang="ka-GE" sz="1000" u="none" strike="noStrike" baseline="0" dirty="0">
                          <a:effectLst/>
                        </a:rPr>
                        <a:t>2. სიცოცხლე/ქმედუბაუნარიანობის შეზღუდვა: 30,000 ლარი.</a:t>
                      </a:r>
                      <a:endParaRPr lang="ka-GE" sz="1000" u="none" strike="noStrike" dirty="0">
                        <a:effectLst/>
                      </a:endParaRPr>
                    </a:p>
                  </a:txBody>
                  <a:tcPr marL="5481" marR="5481" marT="5481" marB="0" anchor="ctr"/>
                </a:tc>
                <a:tc hMerge="1">
                  <a:txBody>
                    <a:bodyPr/>
                    <a:lstStyle/>
                    <a:p>
                      <a:endParaRPr lang="en-US"/>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44000358"/>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57200"/>
            <a:ext cx="7543800" cy="685800"/>
          </a:xfrm>
        </p:spPr>
        <p:txBody>
          <a:bodyPr>
            <a:normAutofit fontScale="90000"/>
          </a:bodyPr>
          <a:lstStyle/>
          <a:p>
            <a:r>
              <a:rPr lang="ka-GE" dirty="0"/>
              <a:t>პოლისის ლიმიტის დაანგარიშების პრინციპი და საორიენტაციო ფასი</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5" name="TextBox 4"/>
          <p:cNvSpPr txBox="1"/>
          <p:nvPr/>
        </p:nvSpPr>
        <p:spPr>
          <a:xfrm>
            <a:off x="76200" y="1614790"/>
            <a:ext cx="9067800" cy="1138773"/>
          </a:xfrm>
          <a:prstGeom prst="rect">
            <a:avLst/>
          </a:prstGeom>
          <a:noFill/>
        </p:spPr>
        <p:txBody>
          <a:bodyPr wrap="square" rtlCol="0">
            <a:spAutoFit/>
          </a:bodyPr>
          <a:lstStyle/>
          <a:p>
            <a:endParaRPr lang="ka-GE" dirty="0"/>
          </a:p>
          <a:p>
            <a:pPr marL="285750" indent="-285750">
              <a:buFont typeface="Arial" panose="020B0604020202020204" pitchFamily="34" charset="0"/>
              <a:buChar char="•"/>
            </a:pPr>
            <a:r>
              <a:rPr lang="ka-GE" sz="1600" dirty="0"/>
              <a:t>ქონება = 200,000 * აგს-ების რაოდენობა (არაუმეტეს 10)</a:t>
            </a:r>
          </a:p>
          <a:p>
            <a:pPr marL="285750" indent="-285750">
              <a:buFont typeface="Arial" panose="020B0604020202020204" pitchFamily="34" charset="0"/>
              <a:buChar char="•"/>
            </a:pPr>
            <a:r>
              <a:rPr lang="ka-GE" sz="1600" dirty="0"/>
              <a:t>სიცოცხლე/ქმედობაუნარიანობის შეზღუდვა = 300,000 </a:t>
            </a:r>
            <a:r>
              <a:rPr lang="en-US" sz="1600" dirty="0"/>
              <a:t>x</a:t>
            </a:r>
            <a:r>
              <a:rPr lang="ka-GE" sz="1600" dirty="0"/>
              <a:t> აგს-ების რაოდენობა (არაუმეტეს 10)</a:t>
            </a:r>
          </a:p>
          <a:p>
            <a:pPr marL="285750" indent="-285750">
              <a:buFont typeface="Arial" panose="020B0604020202020204" pitchFamily="34" charset="0"/>
              <a:buChar char="•"/>
            </a:pPr>
            <a:endParaRPr lang="en-US" dirty="0"/>
          </a:p>
        </p:txBody>
      </p:sp>
      <p:sp>
        <p:nvSpPr>
          <p:cNvPr id="6" name="TextBox 5"/>
          <p:cNvSpPr txBox="1"/>
          <p:nvPr/>
        </p:nvSpPr>
        <p:spPr>
          <a:xfrm>
            <a:off x="3781331" y="3020928"/>
            <a:ext cx="1447800" cy="369332"/>
          </a:xfrm>
          <a:prstGeom prst="rect">
            <a:avLst/>
          </a:prstGeom>
          <a:noFill/>
        </p:spPr>
        <p:txBody>
          <a:bodyPr wrap="square" rtlCol="0">
            <a:spAutoFit/>
          </a:bodyPr>
          <a:lstStyle/>
          <a:p>
            <a:r>
              <a:rPr lang="ka-GE" b="1" dirty="0"/>
              <a:t>მაგალითი:</a:t>
            </a:r>
            <a:endParaRPr lang="en-US" b="1" dirty="0"/>
          </a:p>
        </p:txBody>
      </p:sp>
      <p:sp>
        <p:nvSpPr>
          <p:cNvPr id="7" name="TextBox 6"/>
          <p:cNvSpPr txBox="1"/>
          <p:nvPr/>
        </p:nvSpPr>
        <p:spPr>
          <a:xfrm>
            <a:off x="228600" y="3521149"/>
            <a:ext cx="4276631" cy="2400657"/>
          </a:xfrm>
          <a:prstGeom prst="rect">
            <a:avLst/>
          </a:prstGeom>
          <a:noFill/>
        </p:spPr>
        <p:txBody>
          <a:bodyPr wrap="square" rtlCol="0">
            <a:spAutoFit/>
          </a:bodyPr>
          <a:lstStyle/>
          <a:p>
            <a:r>
              <a:rPr lang="ka-GE" dirty="0"/>
              <a:t>ვისოლი (164 აგს):</a:t>
            </a:r>
          </a:p>
          <a:p>
            <a:pPr marL="285750" indent="-285750">
              <a:buFont typeface="Wingdings" panose="05000000000000000000" pitchFamily="2" charset="2"/>
              <a:buChar char="ü"/>
            </a:pPr>
            <a:r>
              <a:rPr lang="ka-GE" sz="1200" dirty="0"/>
              <a:t>ქონების ლიმიტი = 2,000,000 ლარი</a:t>
            </a:r>
          </a:p>
          <a:p>
            <a:pPr marL="285750" indent="-285750">
              <a:buFont typeface="Wingdings" panose="05000000000000000000" pitchFamily="2" charset="2"/>
              <a:buChar char="ü"/>
            </a:pPr>
            <a:r>
              <a:rPr lang="ka-GE" sz="1200" dirty="0"/>
              <a:t>სიცოცხლე/ ქმედობაუნარიანობის შეზღუდვის ლიმიტი = 3,000,000 ლარი</a:t>
            </a:r>
          </a:p>
          <a:p>
            <a:endParaRPr lang="ka-GE" dirty="0"/>
          </a:p>
          <a:p>
            <a:r>
              <a:rPr lang="ka-GE" dirty="0"/>
              <a:t>საორიენტაციოდ გადასახდელი წლიური პრემია </a:t>
            </a:r>
          </a:p>
          <a:p>
            <a:pPr marL="285750" indent="-285750">
              <a:buFont typeface="Wingdings" panose="05000000000000000000" pitchFamily="2" charset="2"/>
              <a:buChar char="ü"/>
            </a:pPr>
            <a:r>
              <a:rPr lang="ka-GE" sz="1200" dirty="0"/>
              <a:t>50,000 ლარი;</a:t>
            </a:r>
          </a:p>
          <a:p>
            <a:pPr marL="285750" indent="-285750">
              <a:buFont typeface="Wingdings" panose="05000000000000000000" pitchFamily="2" charset="2"/>
              <a:buChar char="ü"/>
            </a:pPr>
            <a:r>
              <a:rPr lang="ka-GE" sz="1200" dirty="0"/>
              <a:t>თითო აგს-ის ჭრილში ხარჯი = 305 ლარი.</a:t>
            </a:r>
          </a:p>
          <a:p>
            <a:endParaRPr lang="ka-GE" dirty="0"/>
          </a:p>
        </p:txBody>
      </p:sp>
      <p:cxnSp>
        <p:nvCxnSpPr>
          <p:cNvPr id="9" name="Straight Connector 8"/>
          <p:cNvCxnSpPr/>
          <p:nvPr/>
        </p:nvCxnSpPr>
        <p:spPr>
          <a:xfrm>
            <a:off x="533400" y="3023946"/>
            <a:ext cx="8001000" cy="0"/>
          </a:xfrm>
          <a:prstGeom prst="line">
            <a:avLst/>
          </a:prstGeom>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5029200" y="3521148"/>
            <a:ext cx="4135925" cy="2400657"/>
          </a:xfrm>
          <a:prstGeom prst="rect">
            <a:avLst/>
          </a:prstGeom>
          <a:noFill/>
        </p:spPr>
        <p:txBody>
          <a:bodyPr wrap="square" rtlCol="0">
            <a:spAutoFit/>
          </a:bodyPr>
          <a:lstStyle/>
          <a:p>
            <a:r>
              <a:rPr lang="ka-GE" dirty="0"/>
              <a:t>სტ ოილი (3 აგს):</a:t>
            </a:r>
          </a:p>
          <a:p>
            <a:pPr marL="285750" indent="-285750">
              <a:buFont typeface="Wingdings" panose="05000000000000000000" pitchFamily="2" charset="2"/>
              <a:buChar char="ü"/>
            </a:pPr>
            <a:r>
              <a:rPr lang="ka-GE" sz="1200" dirty="0"/>
              <a:t>ქონების ლიმიტი = 600,000 ლარი</a:t>
            </a:r>
          </a:p>
          <a:p>
            <a:pPr marL="285750" indent="-285750">
              <a:buFont typeface="Wingdings" panose="05000000000000000000" pitchFamily="2" charset="2"/>
              <a:buChar char="ü"/>
            </a:pPr>
            <a:r>
              <a:rPr lang="ka-GE" sz="1200" dirty="0"/>
              <a:t>სიცოცხლე/ქმედობაუნარიანობის შეზღუდვის  ლიმიტი = 900,000 ლარი</a:t>
            </a:r>
          </a:p>
          <a:p>
            <a:endParaRPr lang="ka-GE" dirty="0"/>
          </a:p>
          <a:p>
            <a:r>
              <a:rPr lang="ka-GE" dirty="0"/>
              <a:t>საორიენტაციოდ გადასახდელი წლიური პრემია </a:t>
            </a:r>
          </a:p>
          <a:p>
            <a:pPr marL="285750" indent="-285750">
              <a:buFont typeface="Wingdings" panose="05000000000000000000" pitchFamily="2" charset="2"/>
              <a:buChar char="ü"/>
            </a:pPr>
            <a:r>
              <a:rPr lang="ka-GE" sz="1200" dirty="0"/>
              <a:t>3,000 ლარი;</a:t>
            </a:r>
          </a:p>
          <a:p>
            <a:pPr marL="285750" indent="-285750">
              <a:buFont typeface="Wingdings" panose="05000000000000000000" pitchFamily="2" charset="2"/>
              <a:buChar char="ü"/>
            </a:pPr>
            <a:r>
              <a:rPr lang="ka-GE" sz="1200" dirty="0"/>
              <a:t>თითო აგს-ის ჭრილში ხარჯი = 1,000 ლარი.</a:t>
            </a:r>
          </a:p>
          <a:p>
            <a:endParaRPr lang="ka-GE" dirty="0"/>
          </a:p>
        </p:txBody>
      </p:sp>
    </p:spTree>
    <p:extLst>
      <p:ext uri="{BB962C8B-B14F-4D97-AF65-F5344CB8AC3E}">
        <p14:creationId xmlns:p14="http://schemas.microsoft.com/office/powerpoint/2010/main" val="2279205586"/>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5" name="Title 1"/>
          <p:cNvSpPr>
            <a:spLocks noGrp="1"/>
          </p:cNvSpPr>
          <p:nvPr>
            <p:ph idx="1"/>
          </p:nvPr>
        </p:nvSpPr>
        <p:spPr/>
        <p:txBody>
          <a:bodyPr/>
          <a:lstStyle/>
          <a:p>
            <a:pPr algn="ctr"/>
            <a:r>
              <a:rPr lang="ka-GE" sz="2000" b="1" dirty="0"/>
              <a:t>სხვა ტიპის საზოგადოებრივი თავშეყრის ადგილებში სამომავლოდ შესაძლო სავალდებულო დაზღვევის შემოღება</a:t>
            </a:r>
            <a:endParaRPr lang="en-US" sz="2000" b="1" dirty="0"/>
          </a:p>
        </p:txBody>
      </p:sp>
    </p:spTree>
    <p:extLst>
      <p:ext uri="{BB962C8B-B14F-4D97-AF65-F5344CB8AC3E}">
        <p14:creationId xmlns:p14="http://schemas.microsoft.com/office/powerpoint/2010/main" val="190492121"/>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96A80-2D44-42AA-A58B-8E5D95A210A9}"/>
              </a:ext>
            </a:extLst>
          </p:cNvPr>
          <p:cNvSpPr>
            <a:spLocks noGrp="1"/>
          </p:cNvSpPr>
          <p:nvPr>
            <p:ph type="title"/>
          </p:nvPr>
        </p:nvSpPr>
        <p:spPr>
          <a:xfrm>
            <a:off x="838200" y="457200"/>
            <a:ext cx="7391400" cy="990600"/>
          </a:xfrm>
        </p:spPr>
        <p:txBody>
          <a:bodyPr>
            <a:normAutofit fontScale="90000"/>
          </a:bodyPr>
          <a:lstStyle/>
          <a:p>
            <a:r>
              <a:rPr lang="ka-GE" sz="2700" b="1" dirty="0"/>
              <a:t>სამომავლოდ</a:t>
            </a:r>
            <a:r>
              <a:rPr lang="ka-GE" b="1" dirty="0"/>
              <a:t> -  დანარჩენ საზოგადოებრივი თავშეყრის ადგილების მფლობელთა სავალდებულო სახით მესამე პირის წინაშე პასუხისმგებლობის დაზღვევა:</a:t>
            </a:r>
            <a:endParaRPr lang="en-US" b="1" dirty="0"/>
          </a:p>
        </p:txBody>
      </p:sp>
      <p:sp>
        <p:nvSpPr>
          <p:cNvPr id="3" name="Slide Number Placeholder 2">
            <a:extLst>
              <a:ext uri="{FF2B5EF4-FFF2-40B4-BE49-F238E27FC236}">
                <a16:creationId xmlns:a16="http://schemas.microsoft.com/office/drawing/2014/main" id="{B9DE7339-7275-46D1-8F74-CD3FE0E20258}"/>
              </a:ext>
            </a:extLst>
          </p:cNvPr>
          <p:cNvSpPr>
            <a:spLocks noGrp="1"/>
          </p:cNvSpPr>
          <p:nvPr>
            <p:ph type="sldNum" sz="quarter" idx="12"/>
          </p:nvPr>
        </p:nvSpPr>
        <p:spPr/>
        <p:txBody>
          <a:bodyPr/>
          <a:lstStyle/>
          <a:p>
            <a:fld id="{B6F15528-21DE-4FAA-801E-634DDDAF4B2B}" type="slidenum">
              <a:rPr lang="en-US" smtClean="0"/>
              <a:pPr/>
              <a:t>15</a:t>
            </a:fld>
            <a:endParaRPr lang="en-US"/>
          </a:p>
        </p:txBody>
      </p:sp>
      <p:sp>
        <p:nvSpPr>
          <p:cNvPr id="7" name="TextBox 6">
            <a:extLst>
              <a:ext uri="{FF2B5EF4-FFF2-40B4-BE49-F238E27FC236}">
                <a16:creationId xmlns:a16="http://schemas.microsoft.com/office/drawing/2014/main" id="{7C55726D-EEEA-4858-82D5-E9E21CF5A97D}"/>
              </a:ext>
            </a:extLst>
          </p:cNvPr>
          <p:cNvSpPr txBox="1"/>
          <p:nvPr/>
        </p:nvSpPr>
        <p:spPr>
          <a:xfrm>
            <a:off x="914400" y="1752600"/>
            <a:ext cx="7315200" cy="2492990"/>
          </a:xfrm>
          <a:prstGeom prst="rect">
            <a:avLst/>
          </a:prstGeom>
          <a:noFill/>
        </p:spPr>
        <p:txBody>
          <a:bodyPr wrap="square" rtlCol="0">
            <a:spAutoFit/>
          </a:bodyPr>
          <a:lstStyle/>
          <a:p>
            <a:r>
              <a:rPr lang="ka-GE" b="1" dirty="0"/>
              <a:t>ობიექტები:</a:t>
            </a:r>
          </a:p>
          <a:p>
            <a:pPr marL="342900" indent="-342900">
              <a:buAutoNum type="arabicPeriod"/>
            </a:pPr>
            <a:r>
              <a:rPr lang="ka-GE" dirty="0"/>
              <a:t>კინოთეატრები</a:t>
            </a:r>
          </a:p>
          <a:p>
            <a:pPr marL="342900" indent="-342900">
              <a:buAutoNum type="arabicPeriod"/>
            </a:pPr>
            <a:r>
              <a:rPr lang="ka-GE" dirty="0"/>
              <a:t>კლუბები და გასართობი ცენტრები:</a:t>
            </a:r>
          </a:p>
          <a:p>
            <a:pPr marL="800100" lvl="1" indent="-342900">
              <a:buFont typeface="Wingdings" panose="05000000000000000000" pitchFamily="2" charset="2"/>
              <a:buChar char="ü"/>
            </a:pPr>
            <a:r>
              <a:rPr lang="ka-GE" sz="1600" i="1" dirty="0"/>
              <a:t>სამორინეები;</a:t>
            </a:r>
          </a:p>
          <a:p>
            <a:pPr marL="800100" lvl="1" indent="-342900">
              <a:buFont typeface="Wingdings" panose="05000000000000000000" pitchFamily="2" charset="2"/>
              <a:buChar char="ü"/>
            </a:pPr>
            <a:r>
              <a:rPr lang="ka-GE" sz="1600" i="1" dirty="0"/>
              <a:t>ტოტალიზატორები;</a:t>
            </a:r>
          </a:p>
          <a:p>
            <a:pPr marL="800100" lvl="1" indent="-342900">
              <a:buFont typeface="Wingdings" panose="05000000000000000000" pitchFamily="2" charset="2"/>
              <a:buChar char="ü"/>
            </a:pPr>
            <a:r>
              <a:rPr lang="ka-GE" sz="1600" i="1" dirty="0"/>
              <a:t>კლუბები.</a:t>
            </a:r>
          </a:p>
          <a:p>
            <a:pPr marL="342900" indent="-342900">
              <a:buAutoNum type="arabicPeriod"/>
            </a:pPr>
            <a:r>
              <a:rPr lang="ka-GE" dirty="0"/>
              <a:t>სასტუმროები, ჰოსტელები;</a:t>
            </a:r>
            <a:endParaRPr lang="ka-GE" sz="1200" i="1" dirty="0"/>
          </a:p>
          <a:p>
            <a:pPr marL="342900" indent="-342900">
              <a:buAutoNum type="arabicPeriod"/>
            </a:pPr>
            <a:r>
              <a:rPr lang="ka-GE" dirty="0"/>
              <a:t>მარკეტები;</a:t>
            </a:r>
            <a:endParaRPr lang="ka-GE" sz="1200" i="1" dirty="0"/>
          </a:p>
          <a:p>
            <a:pPr marL="342900" indent="-342900">
              <a:buAutoNum type="arabicPeriod"/>
            </a:pPr>
            <a:r>
              <a:rPr lang="ka-GE" dirty="0"/>
              <a:t>რესტორნები.</a:t>
            </a:r>
            <a:endParaRPr lang="ka-GE" sz="1200" i="1" dirty="0"/>
          </a:p>
        </p:txBody>
      </p:sp>
    </p:spTree>
    <p:extLst>
      <p:ext uri="{BB962C8B-B14F-4D97-AF65-F5344CB8AC3E}">
        <p14:creationId xmlns:p14="http://schemas.microsoft.com/office/powerpoint/2010/main" val="1436244571"/>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F43F8-5111-4042-840E-6C2C0B145E96}"/>
              </a:ext>
            </a:extLst>
          </p:cNvPr>
          <p:cNvSpPr>
            <a:spLocks noGrp="1"/>
          </p:cNvSpPr>
          <p:nvPr>
            <p:ph type="title"/>
          </p:nvPr>
        </p:nvSpPr>
        <p:spPr/>
        <p:txBody>
          <a:bodyPr>
            <a:normAutofit/>
          </a:bodyPr>
          <a:lstStyle/>
          <a:p>
            <a:r>
              <a:rPr lang="ka-GE" sz="2400" b="1" dirty="0"/>
              <a:t>დაზღვევის პირობები</a:t>
            </a:r>
            <a:endParaRPr lang="en-US" sz="2400" b="1" dirty="0"/>
          </a:p>
        </p:txBody>
      </p:sp>
      <p:sp>
        <p:nvSpPr>
          <p:cNvPr id="3" name="Slide Number Placeholder 2">
            <a:extLst>
              <a:ext uri="{FF2B5EF4-FFF2-40B4-BE49-F238E27FC236}">
                <a16:creationId xmlns:a16="http://schemas.microsoft.com/office/drawing/2014/main" id="{B464DB6A-2B7B-4E4F-9BFE-545BD1139475}"/>
              </a:ext>
            </a:extLst>
          </p:cNvPr>
          <p:cNvSpPr>
            <a:spLocks noGrp="1"/>
          </p:cNvSpPr>
          <p:nvPr>
            <p:ph type="sldNum" sz="quarter" idx="12"/>
          </p:nvPr>
        </p:nvSpPr>
        <p:spPr/>
        <p:txBody>
          <a:bodyPr/>
          <a:lstStyle/>
          <a:p>
            <a:fld id="{B6F15528-21DE-4FAA-801E-634DDDAF4B2B}" type="slidenum">
              <a:rPr lang="en-US" smtClean="0"/>
              <a:pPr/>
              <a:t>16</a:t>
            </a:fld>
            <a:endParaRPr lang="en-US"/>
          </a:p>
        </p:txBody>
      </p:sp>
      <p:sp>
        <p:nvSpPr>
          <p:cNvPr id="5" name="TextBox 4">
            <a:extLst>
              <a:ext uri="{FF2B5EF4-FFF2-40B4-BE49-F238E27FC236}">
                <a16:creationId xmlns:a16="http://schemas.microsoft.com/office/drawing/2014/main" id="{87A8B54B-2C68-4F64-B76A-5304B7FC9DCD}"/>
              </a:ext>
            </a:extLst>
          </p:cNvPr>
          <p:cNvSpPr txBox="1"/>
          <p:nvPr/>
        </p:nvSpPr>
        <p:spPr>
          <a:xfrm>
            <a:off x="990600" y="1524000"/>
            <a:ext cx="7391400" cy="646331"/>
          </a:xfrm>
          <a:prstGeom prst="rect">
            <a:avLst/>
          </a:prstGeom>
          <a:noFill/>
        </p:spPr>
        <p:txBody>
          <a:bodyPr wrap="square" rtlCol="0">
            <a:spAutoFit/>
          </a:bodyPr>
          <a:lstStyle/>
          <a:p>
            <a:r>
              <a:rPr lang="en-US" dirty="0"/>
              <a:t>No fault - </a:t>
            </a:r>
            <a:r>
              <a:rPr lang="ka-GE" dirty="0"/>
              <a:t>მესამე  პირის წინაშე პასუხისმგებლობა ხანძრით მიყენებულ ზიანზე:</a:t>
            </a:r>
            <a:endParaRPr lang="en-US" dirty="0"/>
          </a:p>
        </p:txBody>
      </p:sp>
      <p:sp>
        <p:nvSpPr>
          <p:cNvPr id="6" name="TextBox 5">
            <a:extLst>
              <a:ext uri="{FF2B5EF4-FFF2-40B4-BE49-F238E27FC236}">
                <a16:creationId xmlns:a16="http://schemas.microsoft.com/office/drawing/2014/main" id="{76D10528-13EA-4E71-9692-520985D65090}"/>
              </a:ext>
            </a:extLst>
          </p:cNvPr>
          <p:cNvSpPr txBox="1"/>
          <p:nvPr/>
        </p:nvSpPr>
        <p:spPr>
          <a:xfrm>
            <a:off x="1066800" y="2514600"/>
            <a:ext cx="2057400" cy="369332"/>
          </a:xfrm>
          <a:prstGeom prst="rect">
            <a:avLst/>
          </a:prstGeom>
          <a:noFill/>
        </p:spPr>
        <p:txBody>
          <a:bodyPr wrap="square" rtlCol="0">
            <a:spAutoFit/>
          </a:bodyPr>
          <a:lstStyle/>
          <a:p>
            <a:r>
              <a:rPr lang="ka-GE" dirty="0"/>
              <a:t>ლიმიტები:</a:t>
            </a:r>
            <a:endParaRPr lang="en-US" dirty="0"/>
          </a:p>
        </p:txBody>
      </p:sp>
      <p:graphicFrame>
        <p:nvGraphicFramePr>
          <p:cNvPr id="8" name="Table 7">
            <a:extLst>
              <a:ext uri="{FF2B5EF4-FFF2-40B4-BE49-F238E27FC236}">
                <a16:creationId xmlns:a16="http://schemas.microsoft.com/office/drawing/2014/main" id="{B89A6B08-8E4E-4EBE-A559-CC2CDCC7C867}"/>
              </a:ext>
            </a:extLst>
          </p:cNvPr>
          <p:cNvGraphicFramePr>
            <a:graphicFrameLocks noGrp="1"/>
          </p:cNvGraphicFramePr>
          <p:nvPr>
            <p:extLst>
              <p:ext uri="{D42A27DB-BD31-4B8C-83A1-F6EECF244321}">
                <p14:modId xmlns:p14="http://schemas.microsoft.com/office/powerpoint/2010/main" val="592259562"/>
              </p:ext>
            </p:extLst>
          </p:nvPr>
        </p:nvGraphicFramePr>
        <p:xfrm>
          <a:off x="838200" y="3279047"/>
          <a:ext cx="7081911" cy="1399398"/>
        </p:xfrm>
        <a:graphic>
          <a:graphicData uri="http://schemas.openxmlformats.org/drawingml/2006/table">
            <a:tbl>
              <a:tblPr>
                <a:tableStyleId>{5940675A-B579-460E-94D1-54222C63F5DA}</a:tableStyleId>
              </a:tblPr>
              <a:tblGrid>
                <a:gridCol w="1447800">
                  <a:extLst>
                    <a:ext uri="{9D8B030D-6E8A-4147-A177-3AD203B41FA5}">
                      <a16:colId xmlns:a16="http://schemas.microsoft.com/office/drawing/2014/main" val="2205165507"/>
                    </a:ext>
                  </a:extLst>
                </a:gridCol>
                <a:gridCol w="1280801">
                  <a:extLst>
                    <a:ext uri="{9D8B030D-6E8A-4147-A177-3AD203B41FA5}">
                      <a16:colId xmlns:a16="http://schemas.microsoft.com/office/drawing/2014/main" val="3005909292"/>
                    </a:ext>
                  </a:extLst>
                </a:gridCol>
                <a:gridCol w="2334696">
                  <a:extLst>
                    <a:ext uri="{9D8B030D-6E8A-4147-A177-3AD203B41FA5}">
                      <a16:colId xmlns:a16="http://schemas.microsoft.com/office/drawing/2014/main" val="386234175"/>
                    </a:ext>
                  </a:extLst>
                </a:gridCol>
                <a:gridCol w="2018614">
                  <a:extLst>
                    <a:ext uri="{9D8B030D-6E8A-4147-A177-3AD203B41FA5}">
                      <a16:colId xmlns:a16="http://schemas.microsoft.com/office/drawing/2014/main" val="1257570452"/>
                    </a:ext>
                  </a:extLst>
                </a:gridCol>
              </a:tblGrid>
              <a:tr h="463757">
                <a:tc gridSpan="2">
                  <a:txBody>
                    <a:bodyPr/>
                    <a:lstStyle/>
                    <a:p>
                      <a:pPr algn="ctr" fontAlgn="ctr"/>
                      <a:r>
                        <a:rPr lang="ka-GE" sz="1400" b="1" u="none" strike="noStrike" dirty="0">
                          <a:effectLst/>
                        </a:rPr>
                        <a:t>ქონება</a:t>
                      </a:r>
                      <a:endParaRPr lang="ka-GE" sz="1400" b="1" i="0" u="none" strike="noStrike" dirty="0">
                        <a:solidFill>
                          <a:srgbClr val="000000"/>
                        </a:solidFill>
                        <a:effectLst/>
                        <a:latin typeface="Calibri" panose="020F0502020204030204" pitchFamily="34" charset="0"/>
                      </a:endParaRPr>
                    </a:p>
                  </a:txBody>
                  <a:tcPr marL="9525" marR="9525" marT="9525" anchor="ctr"/>
                </a:tc>
                <a:tc hMerge="1">
                  <a:txBody>
                    <a:bodyPr/>
                    <a:lstStyle/>
                    <a:p>
                      <a:endParaRPr lang="en-US"/>
                    </a:p>
                  </a:txBody>
                  <a:tcPr/>
                </a:tc>
                <a:tc gridSpan="2">
                  <a:txBody>
                    <a:bodyPr/>
                    <a:lstStyle/>
                    <a:p>
                      <a:pPr algn="ctr" fontAlgn="b"/>
                      <a:r>
                        <a:rPr lang="ka-GE" sz="1400" b="1" u="none" strike="noStrike" dirty="0">
                          <a:effectLst/>
                        </a:rPr>
                        <a:t>ჯანმრთელობა,  გარდაცვალება და შრომისუნარიანობის შეზღუდვა</a:t>
                      </a:r>
                      <a:endParaRPr lang="ka-GE" sz="1400" b="1" i="0" u="none" strike="noStrike" dirty="0">
                        <a:solidFill>
                          <a:srgbClr val="000000"/>
                        </a:solidFill>
                        <a:effectLst/>
                        <a:latin typeface="Calibri" panose="020F0502020204030204" pitchFamily="34" charset="0"/>
                      </a:endParaRPr>
                    </a:p>
                  </a:txBody>
                  <a:tcPr marL="9525" marR="9525" marT="9525" anchor="b"/>
                </a:tc>
                <a:tc hMerge="1">
                  <a:txBody>
                    <a:bodyPr/>
                    <a:lstStyle/>
                    <a:p>
                      <a:endParaRPr lang="en-US"/>
                    </a:p>
                  </a:txBody>
                  <a:tcPr/>
                </a:tc>
                <a:extLst>
                  <a:ext uri="{0D108BD9-81ED-4DB2-BD59-A6C34878D82A}">
                    <a16:rowId xmlns:a16="http://schemas.microsoft.com/office/drawing/2014/main" val="800858912"/>
                  </a:ext>
                </a:extLst>
              </a:tr>
              <a:tr h="312532">
                <a:tc>
                  <a:txBody>
                    <a:bodyPr/>
                    <a:lstStyle/>
                    <a:p>
                      <a:pPr algn="ctr" fontAlgn="b"/>
                      <a:r>
                        <a:rPr lang="ka-GE" sz="1200" u="none" strike="noStrike" dirty="0">
                          <a:effectLst/>
                        </a:rPr>
                        <a:t>ერთი პირის წინაშე</a:t>
                      </a:r>
                      <a:endParaRPr lang="ka-GE" sz="1200" b="0" i="0" u="none" strike="noStrike" dirty="0">
                        <a:solidFill>
                          <a:srgbClr val="000000"/>
                        </a:solidFill>
                        <a:effectLst/>
                        <a:latin typeface="Calibri" panose="020F0502020204030204" pitchFamily="34" charset="0"/>
                      </a:endParaRPr>
                    </a:p>
                  </a:txBody>
                  <a:tcPr marL="9525" marR="9525" marT="9525" anchor="b"/>
                </a:tc>
                <a:tc>
                  <a:txBody>
                    <a:bodyPr/>
                    <a:lstStyle/>
                    <a:p>
                      <a:pPr algn="ctr" fontAlgn="b"/>
                      <a:r>
                        <a:rPr lang="ka-GE" sz="1200" u="none" strike="noStrike" dirty="0">
                          <a:effectLst/>
                        </a:rPr>
                        <a:t>აგრეგირებული</a:t>
                      </a:r>
                      <a:endParaRPr lang="ka-GE" sz="1200" b="0" i="0" u="none" strike="noStrike" dirty="0">
                        <a:solidFill>
                          <a:srgbClr val="000000"/>
                        </a:solidFill>
                        <a:effectLst/>
                        <a:latin typeface="Calibri" panose="020F0502020204030204" pitchFamily="34" charset="0"/>
                      </a:endParaRPr>
                    </a:p>
                  </a:txBody>
                  <a:tcPr marL="9525" marR="9525" marT="9525" anchor="b"/>
                </a:tc>
                <a:tc>
                  <a:txBody>
                    <a:bodyPr/>
                    <a:lstStyle/>
                    <a:p>
                      <a:pPr algn="ctr" fontAlgn="b"/>
                      <a:r>
                        <a:rPr lang="ka-GE" sz="1200" u="none" strike="noStrike" dirty="0">
                          <a:effectLst/>
                        </a:rPr>
                        <a:t>ერთი პირის წინაშე</a:t>
                      </a:r>
                      <a:endParaRPr lang="ka-GE" sz="1200" b="0" i="0" u="none" strike="noStrike" dirty="0">
                        <a:solidFill>
                          <a:srgbClr val="000000"/>
                        </a:solidFill>
                        <a:effectLst/>
                        <a:latin typeface="Calibri" panose="020F0502020204030204" pitchFamily="34" charset="0"/>
                      </a:endParaRPr>
                    </a:p>
                  </a:txBody>
                  <a:tcPr marL="9525" marR="9525" marT="9525" anchor="b"/>
                </a:tc>
                <a:tc>
                  <a:txBody>
                    <a:bodyPr/>
                    <a:lstStyle/>
                    <a:p>
                      <a:pPr algn="ctr" fontAlgn="b"/>
                      <a:r>
                        <a:rPr lang="ka-GE" sz="1200" u="none" strike="noStrike" dirty="0">
                          <a:effectLst/>
                        </a:rPr>
                        <a:t>აგრეგირებული</a:t>
                      </a:r>
                      <a:endParaRPr lang="ka-GE" sz="1200" b="0" i="0" u="none" strike="noStrike" dirty="0">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827953190"/>
                  </a:ext>
                </a:extLst>
              </a:tr>
              <a:tr h="604901">
                <a:tc>
                  <a:txBody>
                    <a:bodyPr/>
                    <a:lstStyle/>
                    <a:p>
                      <a:pPr algn="ctr" fontAlgn="ctr"/>
                      <a:r>
                        <a:rPr lang="en-US" sz="1200" u="none" strike="noStrike" dirty="0">
                          <a:effectLst/>
                        </a:rPr>
                        <a:t> 25,000 ₾ </a:t>
                      </a:r>
                      <a:endParaRPr lang="en-US" sz="1200" b="0" i="0" u="none" strike="noStrike" dirty="0">
                        <a:solidFill>
                          <a:srgbClr val="000000"/>
                        </a:solidFill>
                        <a:effectLst/>
                        <a:latin typeface="Calibri" panose="020F0502020204030204" pitchFamily="34" charset="0"/>
                      </a:endParaRPr>
                    </a:p>
                  </a:txBody>
                  <a:tcPr marL="9525" marR="9525" marT="9525" anchor="ctr"/>
                </a:tc>
                <a:tc>
                  <a:txBody>
                    <a:bodyPr/>
                    <a:lstStyle/>
                    <a:p>
                      <a:pPr algn="ctr" fontAlgn="ctr"/>
                      <a:r>
                        <a:rPr lang="en-US" sz="1200" u="none" strike="noStrike" dirty="0">
                          <a:effectLst/>
                        </a:rPr>
                        <a:t> 5</a:t>
                      </a:r>
                      <a:r>
                        <a:rPr lang="ka-GE" sz="1200" u="none" strike="noStrike" dirty="0">
                          <a:effectLst/>
                        </a:rPr>
                        <a:t>00,000</a:t>
                      </a:r>
                      <a:r>
                        <a:rPr lang="en-US" sz="1200" u="none" strike="noStrike" dirty="0">
                          <a:effectLst/>
                        </a:rPr>
                        <a:t> ₾ </a:t>
                      </a:r>
                      <a:endParaRPr lang="en-US" sz="1200" b="0" i="0" u="none" strike="noStrike" dirty="0">
                        <a:solidFill>
                          <a:srgbClr val="000000"/>
                        </a:solidFill>
                        <a:effectLst/>
                        <a:latin typeface="Calibri" panose="020F0502020204030204" pitchFamily="34" charset="0"/>
                      </a:endParaRPr>
                    </a:p>
                  </a:txBody>
                  <a:tcPr marL="9525" marR="9525" marT="9525" anchor="ctr"/>
                </a:tc>
                <a:tc>
                  <a:txBody>
                    <a:bodyPr/>
                    <a:lstStyle/>
                    <a:p>
                      <a:pPr algn="ctr" fontAlgn="ctr"/>
                      <a:r>
                        <a:rPr lang="ka-GE" sz="1200" u="none" strike="noStrike" dirty="0">
                          <a:effectLst/>
                        </a:rPr>
                        <a:t>15,000 (ჯანმრთელობა) </a:t>
                      </a:r>
                    </a:p>
                    <a:p>
                      <a:pPr algn="ctr" fontAlgn="ctr"/>
                      <a:r>
                        <a:rPr lang="ka-GE" sz="1200" u="none" strike="noStrike" dirty="0">
                          <a:effectLst/>
                        </a:rPr>
                        <a:t>30,000 (გარდაც ან შრომის უუნარობა)</a:t>
                      </a:r>
                      <a:endParaRPr lang="ka-GE" sz="1200" b="0" i="0" u="none" strike="noStrike" dirty="0">
                        <a:solidFill>
                          <a:srgbClr val="000000"/>
                        </a:solidFill>
                        <a:effectLst/>
                        <a:latin typeface="Calibri" panose="020F0502020204030204" pitchFamily="34" charset="0"/>
                      </a:endParaRPr>
                    </a:p>
                  </a:txBody>
                  <a:tcPr marL="9525" marR="9525" marT="9525" anchor="ctr"/>
                </a:tc>
                <a:tc>
                  <a:txBody>
                    <a:bodyPr/>
                    <a:lstStyle/>
                    <a:p>
                      <a:pPr algn="ctr" fontAlgn="ctr"/>
                      <a:r>
                        <a:rPr lang="en-US" sz="1200" u="none" strike="noStrike" dirty="0">
                          <a:effectLst/>
                        </a:rPr>
                        <a:t>1</a:t>
                      </a:r>
                      <a:r>
                        <a:rPr lang="ka-GE" sz="1200" u="none" strike="noStrike" dirty="0">
                          <a:effectLst/>
                        </a:rPr>
                        <a:t>,000,000 </a:t>
                      </a:r>
                      <a:r>
                        <a:rPr lang="en-US" sz="1200" u="none" strike="noStrike" dirty="0">
                          <a:effectLst/>
                        </a:rPr>
                        <a:t>₾ </a:t>
                      </a:r>
                      <a:endParaRPr lang="en-US" sz="1200" b="0" i="0" u="none" strike="noStrike" dirty="0">
                        <a:solidFill>
                          <a:srgbClr val="000000"/>
                        </a:solidFill>
                        <a:effectLst/>
                        <a:latin typeface="Calibri" panose="020F0502020204030204" pitchFamily="34" charset="0"/>
                      </a:endParaRPr>
                    </a:p>
                  </a:txBody>
                  <a:tcPr marL="9525" marR="9525" marT="9525" anchor="ctr"/>
                </a:tc>
                <a:extLst>
                  <a:ext uri="{0D108BD9-81ED-4DB2-BD59-A6C34878D82A}">
                    <a16:rowId xmlns:a16="http://schemas.microsoft.com/office/drawing/2014/main" val="740775235"/>
                  </a:ext>
                </a:extLst>
              </a:tr>
            </a:tbl>
          </a:graphicData>
        </a:graphic>
      </p:graphicFrame>
    </p:spTree>
    <p:extLst>
      <p:ext uri="{BB962C8B-B14F-4D97-AF65-F5344CB8AC3E}">
        <p14:creationId xmlns:p14="http://schemas.microsoft.com/office/powerpoint/2010/main" val="2310579220"/>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15F9-3FD4-4CEE-B531-A03834AC55DB}"/>
              </a:ext>
            </a:extLst>
          </p:cNvPr>
          <p:cNvSpPr>
            <a:spLocks noGrp="1"/>
          </p:cNvSpPr>
          <p:nvPr>
            <p:ph type="title"/>
          </p:nvPr>
        </p:nvSpPr>
        <p:spPr/>
        <p:txBody>
          <a:bodyPr>
            <a:normAutofit/>
          </a:bodyPr>
          <a:lstStyle/>
          <a:p>
            <a:r>
              <a:rPr lang="ka-GE" sz="2400" b="1" dirty="0"/>
              <a:t>საორიენტაციო ფასი</a:t>
            </a:r>
            <a:endParaRPr lang="en-US" sz="2400" b="1" dirty="0"/>
          </a:p>
        </p:txBody>
      </p:sp>
      <p:sp>
        <p:nvSpPr>
          <p:cNvPr id="3" name="Slide Number Placeholder 2">
            <a:extLst>
              <a:ext uri="{FF2B5EF4-FFF2-40B4-BE49-F238E27FC236}">
                <a16:creationId xmlns:a16="http://schemas.microsoft.com/office/drawing/2014/main" id="{7C2019DB-B74C-4E9B-AC77-C370F3781C98}"/>
              </a:ext>
            </a:extLst>
          </p:cNvPr>
          <p:cNvSpPr>
            <a:spLocks noGrp="1"/>
          </p:cNvSpPr>
          <p:nvPr>
            <p:ph type="sldNum" sz="quarter" idx="12"/>
          </p:nvPr>
        </p:nvSpPr>
        <p:spPr/>
        <p:txBody>
          <a:bodyPr/>
          <a:lstStyle/>
          <a:p>
            <a:fld id="{B6F15528-21DE-4FAA-801E-634DDDAF4B2B}" type="slidenum">
              <a:rPr lang="en-US" smtClean="0"/>
              <a:pPr/>
              <a:t>17</a:t>
            </a:fld>
            <a:endParaRPr lang="en-US"/>
          </a:p>
        </p:txBody>
      </p:sp>
      <p:sp>
        <p:nvSpPr>
          <p:cNvPr id="4" name="Content Placeholder 3">
            <a:extLst>
              <a:ext uri="{FF2B5EF4-FFF2-40B4-BE49-F238E27FC236}">
                <a16:creationId xmlns:a16="http://schemas.microsoft.com/office/drawing/2014/main" id="{2D33042B-459E-49AC-979B-EFB5C1CF2EA4}"/>
              </a:ext>
            </a:extLst>
          </p:cNvPr>
          <p:cNvSpPr>
            <a:spLocks noGrp="1"/>
          </p:cNvSpPr>
          <p:nvPr>
            <p:ph idx="1"/>
          </p:nvPr>
        </p:nvSpPr>
        <p:spPr/>
        <p:txBody>
          <a:bodyPr/>
          <a:lstStyle/>
          <a:p>
            <a:r>
              <a:rPr lang="ka-GE" dirty="0"/>
              <a:t>ფასის დადგენის დროს სადაზღვევო კომპანიები მოახდენენ ობიექტების ანალიზს მასში არსებული სახანძრო უსაფრთხოების ნორმების შესაბამისად და ასევე ობიექტების დატვირთულობის შესაბამისად (მოახდენენ ობიექტების ბრუნვის ანალიზს).</a:t>
            </a:r>
          </a:p>
          <a:p>
            <a:endParaRPr lang="ka-GE" dirty="0"/>
          </a:p>
          <a:p>
            <a:r>
              <a:rPr lang="ka-GE" dirty="0"/>
              <a:t>უხეში გათვლებით ფასი თითო ობიეტზე იქნება თვეში 100 – 140 ლარის ფარგლებში.</a:t>
            </a:r>
            <a:endParaRPr lang="en-US" dirty="0"/>
          </a:p>
        </p:txBody>
      </p:sp>
    </p:spTree>
    <p:extLst>
      <p:ext uri="{BB962C8B-B14F-4D97-AF65-F5344CB8AC3E}">
        <p14:creationId xmlns:p14="http://schemas.microsoft.com/office/powerpoint/2010/main" val="562201453"/>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5" name="Title 1"/>
          <p:cNvSpPr>
            <a:spLocks noGrp="1"/>
          </p:cNvSpPr>
          <p:nvPr>
            <p:ph idx="1"/>
          </p:nvPr>
        </p:nvSpPr>
        <p:spPr/>
        <p:txBody>
          <a:bodyPr/>
          <a:lstStyle/>
          <a:p>
            <a:pPr algn="ctr"/>
            <a:r>
              <a:rPr lang="ka-GE" sz="2000" b="1" dirty="0"/>
              <a:t>სავაჭრო ცენტრების (ბაზრობების) მფლობელების</a:t>
            </a:r>
            <a:br>
              <a:rPr lang="ka-GE" sz="2000" b="1" dirty="0"/>
            </a:br>
            <a:r>
              <a:rPr lang="ka-GE" sz="2000" b="1" dirty="0"/>
              <a:t>(ადმინისტრატორების) სავალდებულო პასუხისმგებლობის დაზღვევა მოვაჭრეებისა და სხვა მესამე პირის წინაშე</a:t>
            </a:r>
            <a:br>
              <a:rPr lang="ka-GE" sz="2000" b="1" dirty="0"/>
            </a:br>
            <a:br>
              <a:rPr lang="ka-GE" sz="2000" b="1" dirty="0"/>
            </a:br>
            <a:endParaRPr lang="en-US" sz="2000" b="1" dirty="0">
              <a:solidFill>
                <a:srgbClr val="FF0000"/>
              </a:solidFill>
            </a:endParaRPr>
          </a:p>
        </p:txBody>
      </p:sp>
    </p:spTree>
    <p:extLst>
      <p:ext uri="{BB962C8B-B14F-4D97-AF65-F5344CB8AC3E}">
        <p14:creationId xmlns:p14="http://schemas.microsoft.com/office/powerpoint/2010/main" val="548241281"/>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dirty="0"/>
              <a:t>სტატისტიკა ბაზრობებისა</a:t>
            </a:r>
            <a:r>
              <a:rPr lang="en-US" dirty="0"/>
              <a:t> </a:t>
            </a:r>
            <a:r>
              <a:rPr lang="ka-GE" dirty="0"/>
              <a:t>&amp;</a:t>
            </a:r>
            <a:r>
              <a:rPr lang="en-US" dirty="0"/>
              <a:t> </a:t>
            </a:r>
            <a:r>
              <a:rPr lang="ka-GE" dirty="0"/>
              <a:t>სავაჭრო ცენტრების შესახებ</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900705104"/>
              </p:ext>
            </p:extLst>
          </p:nvPr>
        </p:nvGraphicFramePr>
        <p:xfrm>
          <a:off x="1143000" y="1981200"/>
          <a:ext cx="7543800" cy="1051896"/>
        </p:xfrm>
        <a:graphic>
          <a:graphicData uri="http://schemas.openxmlformats.org/drawingml/2006/table">
            <a:tbl>
              <a:tblPr/>
              <a:tblGrid>
                <a:gridCol w="2538216">
                  <a:extLst>
                    <a:ext uri="{9D8B030D-6E8A-4147-A177-3AD203B41FA5}">
                      <a16:colId xmlns:a16="http://schemas.microsoft.com/office/drawing/2014/main" val="20000"/>
                    </a:ext>
                  </a:extLst>
                </a:gridCol>
                <a:gridCol w="911786">
                  <a:extLst>
                    <a:ext uri="{9D8B030D-6E8A-4147-A177-3AD203B41FA5}">
                      <a16:colId xmlns:a16="http://schemas.microsoft.com/office/drawing/2014/main" val="20001"/>
                    </a:ext>
                  </a:extLst>
                </a:gridCol>
                <a:gridCol w="1765046">
                  <a:extLst>
                    <a:ext uri="{9D8B030D-6E8A-4147-A177-3AD203B41FA5}">
                      <a16:colId xmlns:a16="http://schemas.microsoft.com/office/drawing/2014/main" val="20002"/>
                    </a:ext>
                  </a:extLst>
                </a:gridCol>
                <a:gridCol w="1108929">
                  <a:extLst>
                    <a:ext uri="{9D8B030D-6E8A-4147-A177-3AD203B41FA5}">
                      <a16:colId xmlns:a16="http://schemas.microsoft.com/office/drawing/2014/main" val="20003"/>
                    </a:ext>
                  </a:extLst>
                </a:gridCol>
                <a:gridCol w="1219823">
                  <a:extLst>
                    <a:ext uri="{9D8B030D-6E8A-4147-A177-3AD203B41FA5}">
                      <a16:colId xmlns:a16="http://schemas.microsoft.com/office/drawing/2014/main" val="20004"/>
                    </a:ext>
                  </a:extLst>
                </a:gridCol>
              </a:tblGrid>
              <a:tr h="184897">
                <a:tc>
                  <a:txBody>
                    <a:bodyPr/>
                    <a:lstStyle/>
                    <a:p>
                      <a:pPr algn="l" fontAlgn="b"/>
                      <a:r>
                        <a:rPr lang="en-US" sz="1100" b="1" i="0" u="none" strike="noStrike" dirty="0">
                          <a:solidFill>
                            <a:srgbClr val="000000"/>
                          </a:solidFill>
                          <a:effectLst/>
                          <a:latin typeface="Calibri" panose="020F0502020204030204" pitchFamily="34" charset="0"/>
                        </a:rPr>
                        <a:t>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რაოდენობა</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მოვაჭრეთა რაოდენობა</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სტაციონარი</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ka-GE" sz="1200" b="1" i="0" u="none" strike="noStrike" dirty="0">
                          <a:solidFill>
                            <a:srgbClr val="000000"/>
                          </a:solidFill>
                          <a:effectLst/>
                          <a:latin typeface="Calibri" panose="020F0502020204030204" pitchFamily="34" charset="0"/>
                        </a:rPr>
                        <a:t>არასტაციონარი</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6590">
                <a:tc>
                  <a:txBody>
                    <a:bodyPr/>
                    <a:lstStyle/>
                    <a:p>
                      <a:pPr algn="l" fontAlgn="b"/>
                      <a:r>
                        <a:rPr lang="ka-GE" sz="1700" b="1" i="0" u="none" strike="noStrike" dirty="0">
                          <a:solidFill>
                            <a:srgbClr val="000000"/>
                          </a:solidFill>
                          <a:effectLst/>
                          <a:latin typeface="Calibri" panose="020F0502020204030204" pitchFamily="34" charset="0"/>
                        </a:rPr>
                        <a:t>ყველა ბაზრობა/ცენტრი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700" b="1" i="0" u="none" strike="noStrike">
                          <a:solidFill>
                            <a:srgbClr val="000000"/>
                          </a:solidFill>
                          <a:effectLst/>
                          <a:latin typeface="Calibri" panose="020F0502020204030204" pitchFamily="34" charset="0"/>
                        </a:rPr>
                        <a:t>839</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700" b="1" i="0" u="none" strike="noStrike">
                          <a:solidFill>
                            <a:srgbClr val="000000"/>
                          </a:solidFill>
                          <a:effectLst/>
                          <a:latin typeface="Calibri" panose="020F0502020204030204" pitchFamily="34" charset="0"/>
                        </a:rPr>
                        <a:t>                      43,868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700" b="1" i="0" u="none" strike="noStrike">
                          <a:solidFill>
                            <a:srgbClr val="000000"/>
                          </a:solidFill>
                          <a:effectLst/>
                          <a:latin typeface="Calibri" panose="020F0502020204030204" pitchFamily="34" charset="0"/>
                        </a:rPr>
                        <a:t>        28,002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700" b="1" i="0" u="none" strike="noStrike">
                          <a:solidFill>
                            <a:srgbClr val="000000"/>
                          </a:solidFill>
                          <a:effectLst/>
                          <a:latin typeface="Calibri" panose="020F0502020204030204" pitchFamily="34" charset="0"/>
                        </a:rPr>
                        <a:t>          15,866 </a:t>
                      </a:r>
                    </a:p>
                  </a:txBody>
                  <a:tcPr marL="9245" marR="9245" marT="92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3181">
                <a:tc>
                  <a:txBody>
                    <a:bodyPr/>
                    <a:lstStyle/>
                    <a:p>
                      <a:pPr algn="l" fontAlgn="ctr"/>
                      <a:r>
                        <a:rPr lang="ka-GE" sz="1700" b="1" i="0" u="none" strike="noStrike" dirty="0">
                          <a:solidFill>
                            <a:srgbClr val="000000"/>
                          </a:solidFill>
                          <a:effectLst/>
                          <a:latin typeface="Calibri" panose="020F0502020204030204" pitchFamily="34" charset="0"/>
                        </a:rPr>
                        <a:t> ბაზრობები/ცენტრები მინიმუმ 10 მოვაჭრით</a:t>
                      </a:r>
                    </a:p>
                  </a:txBody>
                  <a:tcPr marL="9245" marR="9245" marT="92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l" fontAlgn="ctr"/>
                      <a:r>
                        <a:rPr lang="en-US" sz="1700" b="1" i="0" u="none" strike="noStrike" dirty="0">
                          <a:solidFill>
                            <a:srgbClr val="000000"/>
                          </a:solidFill>
                          <a:effectLst/>
                          <a:latin typeface="Calibri" panose="020F0502020204030204" pitchFamily="34" charset="0"/>
                        </a:rPr>
                        <a:t>        </a:t>
                      </a:r>
                      <a:r>
                        <a:rPr lang="ka-GE" sz="1700" b="1" i="0" u="none" strike="noStrike" dirty="0">
                          <a:solidFill>
                            <a:srgbClr val="000000"/>
                          </a:solidFill>
                          <a:effectLst/>
                          <a:latin typeface="Calibri" panose="020F0502020204030204" pitchFamily="34" charset="0"/>
                        </a:rPr>
                        <a:t> </a:t>
                      </a:r>
                      <a:r>
                        <a:rPr lang="en-US" sz="1700" b="1" i="0" u="none" strike="noStrike" dirty="0">
                          <a:solidFill>
                            <a:srgbClr val="000000"/>
                          </a:solidFill>
                          <a:effectLst/>
                          <a:latin typeface="Calibri" panose="020F0502020204030204" pitchFamily="34" charset="0"/>
                        </a:rPr>
                        <a:t>  244 </a:t>
                      </a:r>
                    </a:p>
                  </a:txBody>
                  <a:tcPr marL="9245" marR="9245" marT="92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l" fontAlgn="ctr"/>
                      <a:r>
                        <a:rPr lang="en-US" sz="1700" b="1" i="0" u="none" strike="noStrike" dirty="0">
                          <a:solidFill>
                            <a:srgbClr val="000000"/>
                          </a:solidFill>
                          <a:effectLst/>
                          <a:latin typeface="Calibri" panose="020F0502020204030204" pitchFamily="34" charset="0"/>
                        </a:rPr>
                        <a:t>                      42,743 </a:t>
                      </a:r>
                    </a:p>
                  </a:txBody>
                  <a:tcPr marL="9245" marR="9245" marT="92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l" fontAlgn="ctr"/>
                      <a:r>
                        <a:rPr lang="en-US" sz="1700" b="1" i="0" u="none" strike="noStrike" dirty="0">
                          <a:solidFill>
                            <a:srgbClr val="000000"/>
                          </a:solidFill>
                          <a:effectLst/>
                          <a:latin typeface="Calibri" panose="020F0502020204030204" pitchFamily="34" charset="0"/>
                        </a:rPr>
                        <a:t>        27,253 </a:t>
                      </a:r>
                    </a:p>
                  </a:txBody>
                  <a:tcPr marL="9245" marR="9245" marT="92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l" fontAlgn="ctr"/>
                      <a:r>
                        <a:rPr lang="en-US" sz="1700" b="1" i="0" u="none" strike="noStrike" dirty="0">
                          <a:solidFill>
                            <a:srgbClr val="000000"/>
                          </a:solidFill>
                          <a:effectLst/>
                          <a:latin typeface="Calibri" panose="020F0502020204030204" pitchFamily="34" charset="0"/>
                        </a:rPr>
                        <a:t>          15,490 </a:t>
                      </a:r>
                    </a:p>
                  </a:txBody>
                  <a:tcPr marL="9245" marR="9245" marT="924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0002"/>
                  </a:ext>
                </a:extLst>
              </a:tr>
            </a:tbl>
          </a:graphicData>
        </a:graphic>
      </p:graphicFrame>
      <p:sp>
        <p:nvSpPr>
          <p:cNvPr id="18" name="TextBox 17"/>
          <p:cNvSpPr txBox="1"/>
          <p:nvPr/>
        </p:nvSpPr>
        <p:spPr>
          <a:xfrm>
            <a:off x="1409700" y="4419600"/>
            <a:ext cx="7010400" cy="1077218"/>
          </a:xfrm>
          <a:prstGeom prst="rect">
            <a:avLst/>
          </a:prstGeom>
          <a:noFill/>
        </p:spPr>
        <p:txBody>
          <a:bodyPr wrap="square" rtlCol="0">
            <a:spAutoFit/>
          </a:bodyPr>
          <a:lstStyle/>
          <a:p>
            <a:r>
              <a:rPr lang="ka-GE" sz="1600" b="1" u="sng" dirty="0"/>
              <a:t>ყველაზე დიდი ბაზრობის/ცენტრის ოპერატორები:</a:t>
            </a:r>
          </a:p>
          <a:p>
            <a:pPr marL="342900" indent="-342900">
              <a:buAutoNum type="arabicPeriod"/>
            </a:pPr>
            <a:r>
              <a:rPr lang="ka-GE" sz="1600" dirty="0"/>
              <a:t>ლილო მოლი - 6,845 მოვაჭრე</a:t>
            </a:r>
          </a:p>
          <a:p>
            <a:pPr marL="342900" indent="-342900">
              <a:buAutoNum type="arabicPeriod"/>
            </a:pPr>
            <a:r>
              <a:rPr lang="ka-GE" sz="1600" dirty="0"/>
              <a:t>შპს არგო - სამტრედიის ბაზრობა - 1,894 მოვაჭრე</a:t>
            </a:r>
          </a:p>
          <a:p>
            <a:pPr marL="342900" indent="-342900">
              <a:buAutoNum type="arabicPeriod"/>
            </a:pPr>
            <a:r>
              <a:rPr lang="ka-GE" sz="1600" dirty="0"/>
              <a:t>შპს ალგეთი - გარდაბნის ბაზრობა - 1,553 მოვაჭრე</a:t>
            </a:r>
          </a:p>
        </p:txBody>
      </p:sp>
    </p:spTree>
    <p:extLst>
      <p:ext uri="{BB962C8B-B14F-4D97-AF65-F5344CB8AC3E}">
        <p14:creationId xmlns:p14="http://schemas.microsoft.com/office/powerpoint/2010/main" val="198995214"/>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C9180-77AB-4ABE-82CB-C7372ECE2138}"/>
              </a:ext>
            </a:extLst>
          </p:cNvPr>
          <p:cNvSpPr>
            <a:spLocks noGrp="1"/>
          </p:cNvSpPr>
          <p:nvPr>
            <p:ph type="title"/>
          </p:nvPr>
        </p:nvSpPr>
        <p:spPr>
          <a:xfrm>
            <a:off x="241300" y="187984"/>
            <a:ext cx="7391400" cy="685800"/>
          </a:xfrm>
        </p:spPr>
        <p:txBody>
          <a:bodyPr/>
          <a:lstStyle/>
          <a:p>
            <a:r>
              <a:rPr lang="ka-GE" dirty="0"/>
              <a:t>პროდუქტის აღწერა</a:t>
            </a:r>
            <a:endParaRPr lang="en-US" dirty="0"/>
          </a:p>
        </p:txBody>
      </p:sp>
      <p:sp>
        <p:nvSpPr>
          <p:cNvPr id="3" name="Slide Number Placeholder 2">
            <a:extLst>
              <a:ext uri="{FF2B5EF4-FFF2-40B4-BE49-F238E27FC236}">
                <a16:creationId xmlns:a16="http://schemas.microsoft.com/office/drawing/2014/main" id="{8D113C89-06FC-401F-BE4D-295B5D02BDEE}"/>
              </a:ext>
            </a:extLst>
          </p:cNvPr>
          <p:cNvSpPr>
            <a:spLocks noGrp="1"/>
          </p:cNvSpPr>
          <p:nvPr>
            <p:ph type="sldNum" sz="quarter" idx="12"/>
          </p:nvPr>
        </p:nvSpPr>
        <p:spPr>
          <a:xfrm>
            <a:off x="8382000" y="5772075"/>
            <a:ext cx="762000" cy="365125"/>
          </a:xfrm>
        </p:spPr>
        <p:txBody>
          <a:bodyPr/>
          <a:lstStyle/>
          <a:p>
            <a:fld id="{B6F15528-21DE-4FAA-801E-634DDDAF4B2B}" type="slidenum">
              <a:rPr lang="en-US" smtClean="0"/>
              <a:pPr/>
              <a:t>4</a:t>
            </a:fld>
            <a:endParaRPr lang="en-US"/>
          </a:p>
        </p:txBody>
      </p:sp>
      <p:graphicFrame>
        <p:nvGraphicFramePr>
          <p:cNvPr id="6" name="Table 5">
            <a:extLst>
              <a:ext uri="{FF2B5EF4-FFF2-40B4-BE49-F238E27FC236}">
                <a16:creationId xmlns:a16="http://schemas.microsoft.com/office/drawing/2014/main" id="{B0455E16-1407-4669-A589-03B8BB1F18C2}"/>
              </a:ext>
            </a:extLst>
          </p:cNvPr>
          <p:cNvGraphicFramePr>
            <a:graphicFrameLocks noGrp="1"/>
          </p:cNvGraphicFramePr>
          <p:nvPr>
            <p:extLst>
              <p:ext uri="{D42A27DB-BD31-4B8C-83A1-F6EECF244321}">
                <p14:modId xmlns:p14="http://schemas.microsoft.com/office/powerpoint/2010/main" val="3733684063"/>
              </p:ext>
            </p:extLst>
          </p:nvPr>
        </p:nvGraphicFramePr>
        <p:xfrm>
          <a:off x="241300" y="1219200"/>
          <a:ext cx="8674101" cy="4813393"/>
        </p:xfrm>
        <a:graphic>
          <a:graphicData uri="http://schemas.openxmlformats.org/drawingml/2006/table">
            <a:tbl>
              <a:tblPr>
                <a:tableStyleId>{5C22544A-7EE6-4342-B048-85BDC9FD1C3A}</a:tableStyleId>
              </a:tblPr>
              <a:tblGrid>
                <a:gridCol w="1206513">
                  <a:extLst>
                    <a:ext uri="{9D8B030D-6E8A-4147-A177-3AD203B41FA5}">
                      <a16:colId xmlns:a16="http://schemas.microsoft.com/office/drawing/2014/main" val="969780397"/>
                    </a:ext>
                  </a:extLst>
                </a:gridCol>
                <a:gridCol w="1323787">
                  <a:extLst>
                    <a:ext uri="{9D8B030D-6E8A-4147-A177-3AD203B41FA5}">
                      <a16:colId xmlns:a16="http://schemas.microsoft.com/office/drawing/2014/main" val="2316838145"/>
                    </a:ext>
                  </a:extLst>
                </a:gridCol>
                <a:gridCol w="787204">
                  <a:extLst>
                    <a:ext uri="{9D8B030D-6E8A-4147-A177-3AD203B41FA5}">
                      <a16:colId xmlns:a16="http://schemas.microsoft.com/office/drawing/2014/main" val="788792446"/>
                    </a:ext>
                  </a:extLst>
                </a:gridCol>
                <a:gridCol w="1344027">
                  <a:extLst>
                    <a:ext uri="{9D8B030D-6E8A-4147-A177-3AD203B41FA5}">
                      <a16:colId xmlns:a16="http://schemas.microsoft.com/office/drawing/2014/main" val="3175970613"/>
                    </a:ext>
                  </a:extLst>
                </a:gridCol>
                <a:gridCol w="1407599">
                  <a:extLst>
                    <a:ext uri="{9D8B030D-6E8A-4147-A177-3AD203B41FA5}">
                      <a16:colId xmlns:a16="http://schemas.microsoft.com/office/drawing/2014/main" val="2082097184"/>
                    </a:ext>
                  </a:extLst>
                </a:gridCol>
                <a:gridCol w="813483">
                  <a:extLst>
                    <a:ext uri="{9D8B030D-6E8A-4147-A177-3AD203B41FA5}">
                      <a16:colId xmlns:a16="http://schemas.microsoft.com/office/drawing/2014/main" val="2797938861"/>
                    </a:ext>
                  </a:extLst>
                </a:gridCol>
                <a:gridCol w="786061">
                  <a:extLst>
                    <a:ext uri="{9D8B030D-6E8A-4147-A177-3AD203B41FA5}">
                      <a16:colId xmlns:a16="http://schemas.microsoft.com/office/drawing/2014/main" val="1488731935"/>
                    </a:ext>
                  </a:extLst>
                </a:gridCol>
                <a:gridCol w="1005427">
                  <a:extLst>
                    <a:ext uri="{9D8B030D-6E8A-4147-A177-3AD203B41FA5}">
                      <a16:colId xmlns:a16="http://schemas.microsoft.com/office/drawing/2014/main" val="1842130349"/>
                    </a:ext>
                  </a:extLst>
                </a:gridCol>
              </a:tblGrid>
              <a:tr h="2079657">
                <a:tc>
                  <a:txBody>
                    <a:bodyPr/>
                    <a:lstStyle/>
                    <a:p>
                      <a:pPr algn="ctr" fontAlgn="ctr"/>
                      <a:r>
                        <a:rPr lang="ka-GE" sz="800" u="none" strike="noStrike" dirty="0">
                          <a:effectLst/>
                        </a:rPr>
                        <a:t>დაზღვევის ობიექტი</a:t>
                      </a:r>
                      <a:endParaRPr lang="ka-GE"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ka-GE" sz="1000" u="none" strike="noStrike" dirty="0">
                          <a:effectLst/>
                        </a:rPr>
                        <a:t>დაზღვევის სახეობა - მესამე პირის წინაშე პასუხისმგებლობის სავალდებულო დაზღვევა </a:t>
                      </a:r>
                    </a:p>
                    <a:p>
                      <a:pPr algn="ctr" fontAlgn="ctr"/>
                      <a:br>
                        <a:rPr lang="ka-GE" sz="1000" u="none" strike="noStrike" dirty="0">
                          <a:effectLst/>
                        </a:rPr>
                      </a:br>
                      <a:r>
                        <a:rPr lang="ka-GE" sz="1200" b="1" u="none" strike="noStrike" kern="1200" dirty="0">
                          <a:solidFill>
                            <a:schemeClr val="dk1"/>
                          </a:solidFill>
                          <a:effectLst/>
                          <a:latin typeface="+mn-lt"/>
                          <a:ea typeface="+mn-ea"/>
                          <a:cs typeface="+mn-cs"/>
                        </a:rPr>
                        <a:t>ე.წ</a:t>
                      </a:r>
                      <a:r>
                        <a:rPr lang="en-US" sz="1200" b="1" u="none" strike="noStrike" kern="1200" dirty="0">
                          <a:solidFill>
                            <a:schemeClr val="dk1"/>
                          </a:solidFill>
                          <a:effectLst/>
                          <a:latin typeface="+mn-lt"/>
                          <a:ea typeface="+mn-ea"/>
                          <a:cs typeface="+mn-cs"/>
                        </a:rPr>
                        <a:t>   </a:t>
                      </a:r>
                      <a:r>
                        <a:rPr lang="ka-GE" sz="1200" b="1" u="none" strike="noStrike" kern="1200" dirty="0">
                          <a:solidFill>
                            <a:schemeClr val="dk1"/>
                          </a:solidFill>
                          <a:effectLst/>
                          <a:latin typeface="+mn-lt"/>
                          <a:ea typeface="+mn-ea"/>
                          <a:cs typeface="+mn-cs"/>
                        </a:rPr>
                        <a:t> </a:t>
                      </a:r>
                      <a:r>
                        <a:rPr lang="en-US" sz="1200" b="1" u="none" strike="noStrike" kern="1200" dirty="0">
                          <a:solidFill>
                            <a:schemeClr val="dk1"/>
                          </a:solidFill>
                          <a:effectLst/>
                          <a:latin typeface="+mn-lt"/>
                          <a:ea typeface="+mn-ea"/>
                          <a:cs typeface="+mn-cs"/>
                        </a:rPr>
                        <a:t>NO-FAULT</a:t>
                      </a:r>
                      <a:r>
                        <a:rPr lang="ka-GE" sz="1200" b="1" u="none" strike="noStrike" dirty="0">
                          <a:effectLst/>
                        </a:rPr>
                        <a:t> პირობით</a:t>
                      </a:r>
                      <a:endParaRPr lang="en-US" sz="1200" b="1" u="none" strike="noStrike" dirty="0">
                        <a:effectLst/>
                      </a:endParaRPr>
                    </a:p>
                    <a:p>
                      <a:pPr algn="ctr" fontAlgn="b"/>
                      <a:r>
                        <a:rPr lang="ka-GE" sz="1000" u="none" strike="noStrike" dirty="0">
                          <a:solidFill>
                            <a:srgbClr val="FF0000"/>
                          </a:solidFill>
                          <a:effectLst/>
                        </a:rPr>
                        <a:t> </a:t>
                      </a:r>
                      <a:endParaRPr lang="ka-GE" sz="1000" b="0" i="0" u="none" strike="noStrike" dirty="0">
                        <a:solidFill>
                          <a:srgbClr val="FF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b"/>
                      <a:endParaRPr lang="ka-GE" sz="1000" b="0" i="0" u="none" strike="noStrike" dirty="0">
                        <a:solidFill>
                          <a:srgbClr val="FF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fontAlgn="ctr"/>
                      <a:r>
                        <a:rPr lang="ka-GE" sz="1200" u="none" strike="noStrike" dirty="0">
                          <a:effectLst/>
                        </a:rPr>
                        <a:t>ლიმიტი</a:t>
                      </a:r>
                      <a:endParaRPr lang="ka-GE" sz="12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ka-GE" sz="12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წლიური საშუალო ფასი</a:t>
                      </a:r>
                    </a:p>
                    <a:p>
                      <a:pPr algn="ctr" fontAlgn="ctr"/>
                      <a:r>
                        <a:rPr lang="ka-GE" sz="800" u="none" strike="noStrike" dirty="0">
                          <a:effectLst/>
                        </a:rPr>
                        <a:t> (დათვლილი</a:t>
                      </a:r>
                      <a:r>
                        <a:rPr lang="ka-GE" sz="800" u="none" strike="noStrike" baseline="0" dirty="0">
                          <a:effectLst/>
                        </a:rPr>
                        <a:t> თითო მოვაჭრეზე)</a:t>
                      </a:r>
                      <a:endParaRPr lang="ka-GE"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ყოველთვიური ფასის კალკულაცია 1 მოვაჭრის შემთხვევაში </a:t>
                      </a:r>
                      <a:endParaRPr lang="ka-GE"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ყოველთვიური ფასის კალკულაცია 1 მოვაჭრის შემთხვევაში</a:t>
                      </a:r>
                    </a:p>
                    <a:p>
                      <a:pPr algn="ctr" fontAlgn="ctr"/>
                      <a:r>
                        <a:rPr lang="ka-GE" sz="800" b="1" i="0" u="none" strike="noStrike" dirty="0">
                          <a:solidFill>
                            <a:srgbClr val="000000"/>
                          </a:solidFill>
                          <a:effectLst/>
                          <a:latin typeface="Calibri" panose="020F0502020204030204" pitchFamily="34" charset="0"/>
                        </a:rPr>
                        <a:t>(ჯამი)</a:t>
                      </a: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319360"/>
                  </a:ext>
                </a:extLst>
              </a:tr>
              <a:tr h="1367605">
                <a:tc rowSpan="2">
                  <a:txBody>
                    <a:bodyPr/>
                    <a:lstStyle/>
                    <a:p>
                      <a:pPr algn="ctr" fontAlgn="ctr"/>
                      <a:r>
                        <a:rPr lang="ka-GE" sz="800" u="none" strike="noStrike" dirty="0">
                          <a:effectLst/>
                        </a:rPr>
                        <a:t>ბაზრობა/სავაჭრო ცენტრის</a:t>
                      </a:r>
                      <a:r>
                        <a:rPr lang="ka-GE" sz="800" u="none" strike="noStrike" baseline="0" dirty="0">
                          <a:effectLst/>
                        </a:rPr>
                        <a:t> მფლობელები</a:t>
                      </a:r>
                    </a:p>
                    <a:p>
                      <a:pPr algn="ctr" fontAlgn="ctr"/>
                      <a:r>
                        <a:rPr lang="ka-GE" sz="800" b="0" i="0" u="none" strike="noStrike" baseline="0" dirty="0">
                          <a:solidFill>
                            <a:srgbClr val="000000"/>
                          </a:solidFill>
                          <a:effectLst/>
                          <a:latin typeface="Calibri" panose="020F0502020204030204" pitchFamily="34" charset="0"/>
                        </a:rPr>
                        <a:t>(ადმინისტრატორები)</a:t>
                      </a: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ka-GE" sz="1000" b="1" u="none" strike="noStrike" dirty="0">
                          <a:effectLst/>
                        </a:rPr>
                        <a:t>დაზღვეული</a:t>
                      </a:r>
                      <a:r>
                        <a:rPr lang="ka-GE" sz="1000" b="1" u="none" strike="noStrike" baseline="0" dirty="0">
                          <a:effectLst/>
                        </a:rPr>
                        <a:t> რისკები</a:t>
                      </a:r>
                      <a:r>
                        <a:rPr lang="ka-GE" sz="800" u="none" strike="noStrike" dirty="0">
                          <a:effectLst/>
                        </a:rPr>
                        <a:t>: </a:t>
                      </a:r>
                    </a:p>
                    <a:p>
                      <a:pPr algn="ctr" fontAlgn="ctr"/>
                      <a:br>
                        <a:rPr lang="ka-GE" sz="800" u="none" strike="noStrike" dirty="0">
                          <a:effectLst/>
                        </a:rPr>
                      </a:br>
                      <a:r>
                        <a:rPr lang="ka-GE" sz="800" b="1" u="none" strike="noStrike" dirty="0">
                          <a:effectLst/>
                        </a:rPr>
                        <a:t> </a:t>
                      </a:r>
                      <a:r>
                        <a:rPr lang="ka-GE" sz="1000" b="1" u="none" strike="noStrike" dirty="0">
                          <a:effectLst/>
                        </a:rPr>
                        <a:t>ხანძარი/ აფეთქება</a:t>
                      </a:r>
                      <a:br>
                        <a:rPr lang="ka-GE" sz="800" b="1" u="none" strike="noStrike" dirty="0">
                          <a:effectLst/>
                        </a:rPr>
                      </a:br>
                      <a:endParaRPr lang="ka-GE" sz="800" b="1" i="0" u="none" strike="noStrike" dirty="0">
                        <a:solidFill>
                          <a:srgbClr val="000000"/>
                        </a:solidFill>
                        <a:effectLst/>
                        <a:latin typeface="Calibri" panose="020F0502020204030204" pitchFamily="34" charset="0"/>
                      </a:endParaRPr>
                    </a:p>
                    <a:p>
                      <a:pPr algn="ctr" fontAlgn="ct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1. მოვაჭრის  ქონების წინაშე/</a:t>
                      </a:r>
                    </a:p>
                    <a:p>
                      <a:pPr algn="ctr" fontAlgn="ctr"/>
                      <a:endParaRPr lang="ka-GE" sz="800" u="none" strike="noStrike" dirty="0">
                        <a:effectLst/>
                      </a:endParaRPr>
                    </a:p>
                    <a:p>
                      <a:pPr algn="ctr" fontAlgn="ctr"/>
                      <a:r>
                        <a:rPr lang="ka-GE" sz="800" u="none" strike="noStrike" dirty="0">
                          <a:effectLst/>
                        </a:rPr>
                        <a:t> </a:t>
                      </a:r>
                    </a:p>
                    <a:p>
                      <a:pPr algn="ctr" fontAlgn="ctr"/>
                      <a:endParaRPr lang="ka-GE" sz="800" u="none" strike="noStrike" dirty="0">
                        <a:effectLst/>
                      </a:endParaRPr>
                    </a:p>
                    <a:p>
                      <a:pPr algn="ctr" fontAlgn="ctr"/>
                      <a:endParaRPr lang="ka-GE" sz="800" u="none" strike="noStrike" dirty="0">
                        <a:effectLst/>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ლიმიტი თითო მოვაჭრის წინაშე = 15,000 ლარი ქონება;</a:t>
                      </a:r>
                    </a:p>
                    <a:p>
                      <a:pPr algn="ctr" fontAlgn="ctr"/>
                      <a:endParaRPr lang="ka-GE" sz="800" u="none" strike="noStrike" dirty="0">
                        <a:effectLst/>
                      </a:endParaRPr>
                    </a:p>
                    <a:p>
                      <a:pPr algn="ctr" fontAlgn="ctr"/>
                      <a:endParaRPr lang="ka-GE" sz="800" u="none" strike="noStrike" dirty="0">
                        <a:effectLst/>
                      </a:endParaRPr>
                    </a:p>
                    <a:p>
                      <a:pPr algn="ctr" fontAlgn="ctr"/>
                      <a:endParaRPr lang="ka-GE" sz="800" u="none" strike="noStrike" dirty="0">
                        <a:effectLst/>
                      </a:endParaRPr>
                    </a:p>
                    <a:p>
                      <a:pPr algn="ctr" fontAlgn="ctr"/>
                      <a:endParaRPr lang="ka-GE" sz="800" u="none" strike="noStrike" dirty="0">
                        <a:effectLst/>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აგრეგირებული ლიმიტი მოვაჭრეთა ქონებაზე = 15,000 </a:t>
                      </a:r>
                      <a:r>
                        <a:rPr lang="en-US" sz="800" u="none" strike="noStrike" dirty="0">
                          <a:effectLst/>
                        </a:rPr>
                        <a:t>x</a:t>
                      </a:r>
                      <a:r>
                        <a:rPr lang="ka-GE" sz="800" u="none" strike="noStrike" dirty="0">
                          <a:effectLst/>
                        </a:rPr>
                        <a:t> მოვაჭრეთა რაოდენობა;</a:t>
                      </a:r>
                    </a:p>
                    <a:p>
                      <a:pPr algn="ctr" fontAlgn="ctr"/>
                      <a:endParaRPr lang="ka-GE" sz="800" u="none" strike="noStrike" dirty="0">
                        <a:effectLst/>
                      </a:endParaRPr>
                    </a:p>
                    <a:p>
                      <a:pPr algn="ctr" fontAlgn="ctr"/>
                      <a:endParaRPr lang="ka-GE" sz="800" u="none" strike="noStrike" dirty="0">
                        <a:effectLst/>
                      </a:endParaRPr>
                    </a:p>
                    <a:p>
                      <a:pPr algn="ctr" fontAlgn="ctr"/>
                      <a:r>
                        <a:rPr lang="ka-GE" sz="800" u="none" strike="noStrike" dirty="0">
                          <a:effectLst/>
                        </a:rPr>
                        <a:t> </a:t>
                      </a:r>
                    </a:p>
                    <a:p>
                      <a:pPr algn="ctr" fontAlgn="ctr"/>
                      <a:br>
                        <a:rPr lang="ka-GE" sz="800" u="none" strike="noStrike" dirty="0">
                          <a:effectLst/>
                        </a:rPr>
                      </a:b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800" b="1" u="none" strike="noStrike" dirty="0">
                          <a:effectLst/>
                        </a:rPr>
                        <a:t>84.00</a:t>
                      </a:r>
                      <a:endParaRPr lang="en-US"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800" b="1" u="none" strike="noStrike" dirty="0">
                          <a:effectLst/>
                        </a:rPr>
                        <a:t> 7.00 ₾ </a:t>
                      </a:r>
                      <a:endParaRPr lang="en-US"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en-US" sz="800" b="1" u="none" strike="noStrike" dirty="0">
                          <a:effectLst/>
                        </a:rPr>
                        <a:t> 7.83 ₾ </a:t>
                      </a:r>
                      <a:endParaRPr lang="en-US"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5596239"/>
                  </a:ext>
                </a:extLst>
              </a:tr>
              <a:tr h="1200938">
                <a:tc vMerge="1">
                  <a:txBody>
                    <a:bodyPr/>
                    <a:lstStyle/>
                    <a:p>
                      <a:endParaRPr 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ka-GE" sz="800" u="none" strike="noStrike" dirty="0">
                        <a:effectLst/>
                      </a:endParaRPr>
                    </a:p>
                    <a:p>
                      <a:pPr algn="ctr" fontAlgn="ctr"/>
                      <a:r>
                        <a:rPr lang="ka-GE" sz="800" u="none" strike="noStrike" dirty="0">
                          <a:effectLst/>
                        </a:rPr>
                        <a:t>2. მოვაჭრეებსა და სხვა მესამე პირის წინაშე სიცოცხლე/ქმედობაუნარიანობის შეზღუდვა</a:t>
                      </a:r>
                      <a:endParaRPr lang="ka-GE" sz="800" b="0" i="0" u="none" strike="noStrike" dirty="0">
                        <a:solidFill>
                          <a:srgbClr val="000000"/>
                        </a:solidFill>
                        <a:effectLst/>
                        <a:latin typeface="Calibri" panose="020F0502020204030204" pitchFamily="34" charset="0"/>
                      </a:endParaRPr>
                    </a:p>
                    <a:p>
                      <a:pPr algn="ctr" fontAlgn="ct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ka-GE" sz="800" u="none" strike="noStrike" dirty="0">
                        <a:effectLst/>
                      </a:endParaRPr>
                    </a:p>
                    <a:p>
                      <a:pPr algn="ctr" fontAlgn="ctr"/>
                      <a:endParaRPr lang="ka-GE" sz="800" u="none" strike="noStrike" dirty="0">
                        <a:effectLst/>
                      </a:endParaRPr>
                    </a:p>
                    <a:p>
                      <a:pPr algn="ctr" fontAlgn="ctr"/>
                      <a:r>
                        <a:rPr lang="ka-GE" sz="800" u="none" strike="noStrike" dirty="0">
                          <a:effectLst/>
                        </a:rPr>
                        <a:t> </a:t>
                      </a:r>
                      <a:r>
                        <a:rPr lang="en-US" sz="800" u="none" strike="noStrike" dirty="0">
                          <a:effectLst/>
                        </a:rPr>
                        <a:t>30</a:t>
                      </a:r>
                      <a:r>
                        <a:rPr lang="ka-GE" sz="800" u="none" strike="noStrike" dirty="0">
                          <a:effectLst/>
                        </a:rPr>
                        <a:t>,</a:t>
                      </a:r>
                      <a:r>
                        <a:rPr lang="en-US" sz="800" u="none" strike="noStrike" dirty="0">
                          <a:effectLst/>
                        </a:rPr>
                        <a:t>000</a:t>
                      </a:r>
                      <a:r>
                        <a:rPr lang="ka-GE" sz="800" u="none" strike="noStrike" dirty="0">
                          <a:effectLst/>
                        </a:rPr>
                        <a:t> სიცოცხლე/ ქმედობაუნარიანობის შეზღუდვა მოვაჭრისა და სხვა მესამე პირის მიმართ</a:t>
                      </a:r>
                    </a:p>
                    <a:p>
                      <a:pPr algn="ctr" fontAlgn="ctr"/>
                      <a:endParaRPr lang="ka-GE" sz="800" b="0" i="0" u="none" strike="noStrike" dirty="0">
                        <a:solidFill>
                          <a:srgbClr val="000000"/>
                        </a:solidFill>
                        <a:effectLst/>
                        <a:latin typeface="Calibri" panose="020F0502020204030204" pitchFamily="34" charset="0"/>
                      </a:endParaRPr>
                    </a:p>
                    <a:p>
                      <a:pPr algn="ctr" fontAlgn="ctr"/>
                      <a:r>
                        <a:rPr lang="ka-GE" sz="800" b="0" i="0" u="none" strike="noStrike" dirty="0">
                          <a:solidFill>
                            <a:srgbClr val="000000"/>
                          </a:solidFill>
                          <a:effectLst/>
                          <a:latin typeface="Calibri" panose="020F0502020204030204" pitchFamily="34" charset="0"/>
                        </a:rPr>
                        <a:t>15,000 ჯანმრთელობის ლიმიტი </a:t>
                      </a:r>
                      <a:r>
                        <a:rPr lang="ka-GE" sz="800" u="none" strike="noStrike" dirty="0">
                          <a:effectLst/>
                        </a:rPr>
                        <a:t>შეზღუდვა მოვაჭრისა და სხვა მესამე პირის მიმართ</a:t>
                      </a: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ka-GE" sz="800" u="none" strike="noStrike" dirty="0">
                          <a:effectLst/>
                        </a:rPr>
                        <a:t>აგრეგირებული ლიმიტი მოვაჭრეთა და სხვა მესამე პირის მიმართ  სიცოცხლე/ჯანმრთელობა </a:t>
                      </a:r>
                      <a:r>
                        <a:rPr lang="en-US" sz="800" u="none" strike="noStrike" kern="1200" dirty="0">
                          <a:solidFill>
                            <a:schemeClr val="dk1"/>
                          </a:solidFill>
                          <a:effectLst/>
                          <a:latin typeface="+mn-lt"/>
                          <a:ea typeface="+mn-ea"/>
                          <a:cs typeface="+mn-cs"/>
                        </a:rPr>
                        <a:t>3</a:t>
                      </a:r>
                      <a:r>
                        <a:rPr lang="ka-GE" sz="800" u="none" strike="noStrike" kern="1200" dirty="0">
                          <a:solidFill>
                            <a:schemeClr val="dk1"/>
                          </a:solidFill>
                          <a:effectLst/>
                          <a:latin typeface="+mn-lt"/>
                          <a:ea typeface="+mn-ea"/>
                          <a:cs typeface="+mn-cs"/>
                        </a:rPr>
                        <a:t>0</a:t>
                      </a:r>
                      <a:r>
                        <a:rPr lang="ka-GE" sz="800" u="none" strike="noStrike" dirty="0">
                          <a:effectLst/>
                        </a:rPr>
                        <a:t>0,000</a:t>
                      </a:r>
                      <a:endParaRPr lang="ka-GE" sz="800" b="0"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800" b="1" u="none" strike="noStrike" dirty="0">
                          <a:effectLst/>
                        </a:rPr>
                        <a:t>10.00</a:t>
                      </a:r>
                      <a:endParaRPr lang="en-US"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sz="800" b="1" u="none" strike="noStrike" dirty="0">
                          <a:effectLst/>
                        </a:rPr>
                        <a:t> 0.83 ₾ </a:t>
                      </a:r>
                      <a:endParaRPr lang="en-US" sz="800" b="1" i="0" u="none" strike="noStrike" dirty="0">
                        <a:solidFill>
                          <a:srgbClr val="000000"/>
                        </a:solidFill>
                        <a:effectLst/>
                        <a:latin typeface="Calibri" panose="020F0502020204030204" pitchFamily="34" charset="0"/>
                      </a:endParaRPr>
                    </a:p>
                  </a:txBody>
                  <a:tcPr marL="4312" marR="4312" marT="4312" marB="206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18413947"/>
                  </a:ext>
                </a:extLst>
              </a:tr>
            </a:tbl>
          </a:graphicData>
        </a:graphic>
      </p:graphicFrame>
    </p:spTree>
    <p:extLst>
      <p:ext uri="{BB962C8B-B14F-4D97-AF65-F5344CB8AC3E}">
        <p14:creationId xmlns:p14="http://schemas.microsoft.com/office/powerpoint/2010/main" val="1971625195"/>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7391400" cy="685800"/>
          </a:xfrm>
        </p:spPr>
        <p:txBody>
          <a:bodyPr/>
          <a:lstStyle/>
          <a:p>
            <a:r>
              <a:rPr lang="ka-GE" dirty="0"/>
              <a:t>პროდუქტის აღწერა</a:t>
            </a:r>
            <a:endParaRPr lang="en-US" dirty="0"/>
          </a:p>
        </p:txBody>
      </p:sp>
      <p:sp>
        <p:nvSpPr>
          <p:cNvPr id="3" name="Slide Number Placeholder 2"/>
          <p:cNvSpPr>
            <a:spLocks noGrp="1"/>
          </p:cNvSpPr>
          <p:nvPr>
            <p:ph type="sldNum" sz="quarter" idx="12"/>
          </p:nvPr>
        </p:nvSpPr>
        <p:spPr>
          <a:xfrm>
            <a:off x="7924800" y="6490842"/>
            <a:ext cx="762000" cy="365125"/>
          </a:xfrm>
        </p:spPr>
        <p:txBody>
          <a:bodyPr/>
          <a:lstStyle/>
          <a:p>
            <a:fld id="{B6F15528-21DE-4FAA-801E-634DDDAF4B2B}" type="slidenum">
              <a:rPr lang="en-US" smtClean="0"/>
              <a:pPr/>
              <a:t>5</a:t>
            </a:fld>
            <a:endParaRPr lang="en-US"/>
          </a:p>
        </p:txBody>
      </p:sp>
      <p:sp>
        <p:nvSpPr>
          <p:cNvPr id="5" name="TextBox 4">
            <a:extLst>
              <a:ext uri="{FF2B5EF4-FFF2-40B4-BE49-F238E27FC236}">
                <a16:creationId xmlns:a16="http://schemas.microsoft.com/office/drawing/2014/main" id="{495AB072-D9F1-4EE5-9ED7-1E35EC40612B}"/>
              </a:ext>
            </a:extLst>
          </p:cNvPr>
          <p:cNvSpPr txBox="1"/>
          <p:nvPr/>
        </p:nvSpPr>
        <p:spPr>
          <a:xfrm>
            <a:off x="23446" y="1828800"/>
            <a:ext cx="8968154" cy="3847207"/>
          </a:xfrm>
          <a:prstGeom prst="rect">
            <a:avLst/>
          </a:prstGeom>
          <a:noFill/>
        </p:spPr>
        <p:txBody>
          <a:bodyPr wrap="square" rtlCol="0">
            <a:spAutoFit/>
          </a:bodyPr>
          <a:lstStyle/>
          <a:p>
            <a:pPr marL="171450" indent="-171450">
              <a:buFont typeface="Wingdings" panose="05000000000000000000" pitchFamily="2" charset="2"/>
              <a:buChar char="Ø"/>
            </a:pPr>
            <a:r>
              <a:rPr lang="ka-GE" dirty="0"/>
              <a:t>პოლისის ჯამური (აგრეგირებული) ლიმიტი მოვაჭრეთა ქონებისათვის = 15,000 </a:t>
            </a:r>
            <a:r>
              <a:rPr lang="en-US" dirty="0"/>
              <a:t>x</a:t>
            </a:r>
            <a:r>
              <a:rPr lang="ka-GE" dirty="0"/>
              <a:t> მოვაჭრეთა რაოდენობაზე</a:t>
            </a:r>
            <a:r>
              <a:rPr lang="en-US" dirty="0"/>
              <a:t> (</a:t>
            </a:r>
            <a:r>
              <a:rPr lang="ka-GE" dirty="0"/>
              <a:t>არაუმეტეს 1,000 მოვაჭრეზე)</a:t>
            </a:r>
            <a:endParaRPr lang="en-US" dirty="0"/>
          </a:p>
          <a:p>
            <a:pPr marL="628650" lvl="1" indent="-171450">
              <a:buFont typeface="Wingdings" panose="05000000000000000000" pitchFamily="2" charset="2"/>
              <a:buChar char="ü"/>
            </a:pPr>
            <a:r>
              <a:rPr lang="ka-GE" sz="1400" dirty="0"/>
              <a:t>ქონებისათვის პოლისის მაქსიმალური  ლიმიტი თითოეულ ობიექტზე შეადგენს </a:t>
            </a:r>
            <a:r>
              <a:rPr lang="en-US" sz="1400" dirty="0"/>
              <a:t>15</a:t>
            </a:r>
            <a:r>
              <a:rPr lang="ka-GE" sz="1400" dirty="0"/>
              <a:t>,000,000 ლარს</a:t>
            </a:r>
          </a:p>
          <a:p>
            <a:pPr marL="628650" lvl="1" indent="-171450">
              <a:buFont typeface="Wingdings" panose="05000000000000000000" pitchFamily="2" charset="2"/>
              <a:buChar char="ü"/>
            </a:pPr>
            <a:r>
              <a:rPr lang="ka-GE" sz="1400" dirty="0"/>
              <a:t>ლიმიტის ზედა ზღვარის დაწესება საჭიროა მზღვეველის მიერ რისკის გადაზღვევის მიზნებისათვის.</a:t>
            </a:r>
            <a:endParaRPr lang="en-US" sz="1400" dirty="0"/>
          </a:p>
          <a:p>
            <a:pPr marL="171450" indent="-171450">
              <a:buFont typeface="Wingdings" panose="05000000000000000000" pitchFamily="2" charset="2"/>
              <a:buChar char="Ø"/>
            </a:pPr>
            <a:r>
              <a:rPr lang="ka-GE" sz="2000" dirty="0"/>
              <a:t>პოლისის ჯამური ლიმიტი სიცოცხლის/ქმედობაუნარიანობის შეზღუდვის შემთხვევაში შეადგენს:  </a:t>
            </a:r>
            <a:r>
              <a:rPr lang="en-US" sz="2000" dirty="0"/>
              <a:t>3</a:t>
            </a:r>
            <a:r>
              <a:rPr lang="ka-GE" sz="2000" dirty="0"/>
              <a:t>00,000 ლარს </a:t>
            </a:r>
            <a:r>
              <a:rPr lang="ka-GE" dirty="0"/>
              <a:t>(</a:t>
            </a:r>
            <a:r>
              <a:rPr lang="en-US" dirty="0" err="1"/>
              <a:t>ქმედობაუნარიანობის</a:t>
            </a:r>
            <a:r>
              <a:rPr lang="en-US" dirty="0"/>
              <a:t>  </a:t>
            </a:r>
            <a:r>
              <a:rPr lang="en-US" dirty="0" err="1"/>
              <a:t>შეზღუდვის</a:t>
            </a:r>
            <a:r>
              <a:rPr lang="en-US" dirty="0"/>
              <a:t>  </a:t>
            </a:r>
            <a:r>
              <a:rPr lang="en-US" dirty="0" err="1"/>
              <a:t>ან</a:t>
            </a:r>
            <a:r>
              <a:rPr lang="en-US" dirty="0"/>
              <a:t>  </a:t>
            </a:r>
            <a:r>
              <a:rPr lang="en-US" dirty="0" err="1"/>
              <a:t>გარდაცვალების</a:t>
            </a:r>
            <a:r>
              <a:rPr lang="en-US" dirty="0"/>
              <a:t>  </a:t>
            </a:r>
            <a:r>
              <a:rPr lang="en-US" dirty="0" err="1"/>
              <a:t>გამო</a:t>
            </a:r>
            <a:r>
              <a:rPr lang="en-US" dirty="0"/>
              <a:t>  </a:t>
            </a:r>
            <a:r>
              <a:rPr lang="en-US" dirty="0" err="1"/>
              <a:t>გასაცემი</a:t>
            </a:r>
            <a:r>
              <a:rPr lang="en-US" dirty="0"/>
              <a:t>  </a:t>
            </a:r>
            <a:r>
              <a:rPr lang="en-US" dirty="0" err="1"/>
              <a:t>სადაზღვევო</a:t>
            </a:r>
            <a:r>
              <a:rPr lang="en-US" dirty="0"/>
              <a:t> </a:t>
            </a:r>
            <a:r>
              <a:rPr lang="en-US" dirty="0" err="1"/>
              <a:t>ანაზღაურების</a:t>
            </a:r>
            <a:r>
              <a:rPr lang="en-US" dirty="0"/>
              <a:t> </a:t>
            </a:r>
            <a:r>
              <a:rPr lang="en-US" dirty="0" err="1"/>
              <a:t>მაქსიმალური</a:t>
            </a:r>
            <a:r>
              <a:rPr lang="en-US" dirty="0"/>
              <a:t> </a:t>
            </a:r>
            <a:r>
              <a:rPr lang="en-US" dirty="0" err="1"/>
              <a:t>ოდენობა</a:t>
            </a:r>
            <a:r>
              <a:rPr lang="en-US" dirty="0"/>
              <a:t> </a:t>
            </a:r>
            <a:r>
              <a:rPr lang="ka-GE" dirty="0"/>
              <a:t>თითოეულ პირზე = </a:t>
            </a:r>
            <a:r>
              <a:rPr lang="en-US" dirty="0"/>
              <a:t>30,000 </a:t>
            </a:r>
            <a:r>
              <a:rPr lang="en-US" dirty="0" err="1"/>
              <a:t>ლარი</a:t>
            </a:r>
            <a:r>
              <a:rPr lang="ka-GE" dirty="0"/>
              <a:t>; </a:t>
            </a:r>
            <a:r>
              <a:rPr lang="en-US" dirty="0" err="1"/>
              <a:t>გარდაცვალების</a:t>
            </a:r>
            <a:r>
              <a:rPr lang="en-US" dirty="0"/>
              <a:t> </a:t>
            </a:r>
            <a:r>
              <a:rPr lang="en-US" dirty="0" err="1"/>
              <a:t>შემთხვევაში</a:t>
            </a:r>
            <a:r>
              <a:rPr lang="en-US" dirty="0"/>
              <a:t> </a:t>
            </a:r>
            <a:r>
              <a:rPr lang="ka-GE" dirty="0"/>
              <a:t>ანაზღაურდება </a:t>
            </a:r>
            <a:r>
              <a:rPr lang="en-US" dirty="0"/>
              <a:t>– 100 </a:t>
            </a:r>
            <a:r>
              <a:rPr lang="ka-GE" dirty="0"/>
              <a:t>%</a:t>
            </a:r>
            <a:r>
              <a:rPr lang="en-US" dirty="0"/>
              <a:t>;</a:t>
            </a:r>
            <a:r>
              <a:rPr lang="ka-GE" dirty="0"/>
              <a:t> </a:t>
            </a:r>
            <a:r>
              <a:rPr lang="en-US" dirty="0"/>
              <a:t>    </a:t>
            </a:r>
            <a:r>
              <a:rPr lang="en-US" dirty="0" err="1"/>
              <a:t>დაზარალებულის</a:t>
            </a:r>
            <a:r>
              <a:rPr lang="en-US" dirty="0"/>
              <a:t> </a:t>
            </a:r>
            <a:r>
              <a:rPr lang="en-US" dirty="0" err="1"/>
              <a:t>ქმედობაუნარიანობის</a:t>
            </a:r>
            <a:r>
              <a:rPr lang="en-US" dirty="0"/>
              <a:t> </a:t>
            </a:r>
            <a:r>
              <a:rPr lang="en-US" dirty="0" err="1"/>
              <a:t>შეზღუდვისას</a:t>
            </a:r>
            <a:r>
              <a:rPr lang="en-US" dirty="0"/>
              <a:t>:</a:t>
            </a:r>
            <a:r>
              <a:rPr lang="ka-GE" dirty="0"/>
              <a:t>  </a:t>
            </a:r>
            <a:r>
              <a:rPr lang="en-US" dirty="0"/>
              <a:t>ა)  </a:t>
            </a:r>
            <a:r>
              <a:rPr lang="en-US" dirty="0" err="1"/>
              <a:t>მკვეთრად</a:t>
            </a:r>
            <a:r>
              <a:rPr lang="en-US" dirty="0"/>
              <a:t> </a:t>
            </a:r>
            <a:r>
              <a:rPr lang="en-US" dirty="0" err="1"/>
              <a:t>გამოხატული</a:t>
            </a:r>
            <a:r>
              <a:rPr lang="en-US" dirty="0"/>
              <a:t> – 100 </a:t>
            </a:r>
            <a:r>
              <a:rPr lang="ka-GE" dirty="0"/>
              <a:t>%</a:t>
            </a:r>
            <a:r>
              <a:rPr lang="en-US" dirty="0"/>
              <a:t>;</a:t>
            </a:r>
            <a:r>
              <a:rPr lang="ka-GE" dirty="0"/>
              <a:t> </a:t>
            </a:r>
            <a:r>
              <a:rPr lang="en-US" dirty="0"/>
              <a:t>.ბ)  </a:t>
            </a:r>
            <a:r>
              <a:rPr lang="en-US" dirty="0" err="1"/>
              <a:t>მნიშვნელოვნად</a:t>
            </a:r>
            <a:r>
              <a:rPr lang="en-US" dirty="0"/>
              <a:t> </a:t>
            </a:r>
            <a:r>
              <a:rPr lang="en-US" dirty="0" err="1"/>
              <a:t>გამოხატული</a:t>
            </a:r>
            <a:r>
              <a:rPr lang="en-US" dirty="0"/>
              <a:t> - 60 </a:t>
            </a:r>
            <a:r>
              <a:rPr lang="ka-GE" dirty="0"/>
              <a:t>%;</a:t>
            </a:r>
            <a:r>
              <a:rPr lang="en-US" dirty="0"/>
              <a:t> .გ)  </a:t>
            </a:r>
            <a:r>
              <a:rPr lang="en-US" dirty="0" err="1"/>
              <a:t>ზომიერად</a:t>
            </a:r>
            <a:r>
              <a:rPr lang="en-US" dirty="0"/>
              <a:t> </a:t>
            </a:r>
            <a:r>
              <a:rPr lang="en-US" dirty="0" err="1"/>
              <a:t>გამოხატული</a:t>
            </a:r>
            <a:r>
              <a:rPr lang="en-US" dirty="0"/>
              <a:t> – 30  </a:t>
            </a:r>
            <a:r>
              <a:rPr lang="ka-GE" dirty="0"/>
              <a:t>%</a:t>
            </a:r>
            <a:r>
              <a:rPr lang="en-US" dirty="0"/>
              <a:t>;</a:t>
            </a:r>
            <a:endParaRPr lang="ka-GE" dirty="0"/>
          </a:p>
          <a:p>
            <a:r>
              <a:rPr lang="ka-GE" dirty="0"/>
              <a:t>	ჯანმრთელობის ლიმიტი კი იქნება 15,000 ლარი</a:t>
            </a:r>
            <a:endParaRPr lang="en-US" dirty="0"/>
          </a:p>
          <a:p>
            <a:endParaRPr lang="ka-GE" b="1" dirty="0"/>
          </a:p>
        </p:txBody>
      </p:sp>
    </p:spTree>
    <p:extLst>
      <p:ext uri="{BB962C8B-B14F-4D97-AF65-F5344CB8AC3E}">
        <p14:creationId xmlns:p14="http://schemas.microsoft.com/office/powerpoint/2010/main" val="1898901898"/>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53FB-C17E-4B78-96F7-A5DA856F1485}"/>
              </a:ext>
            </a:extLst>
          </p:cNvPr>
          <p:cNvSpPr>
            <a:spLocks noGrp="1"/>
          </p:cNvSpPr>
          <p:nvPr>
            <p:ph type="title"/>
          </p:nvPr>
        </p:nvSpPr>
        <p:spPr/>
        <p:txBody>
          <a:bodyPr/>
          <a:lstStyle/>
          <a:p>
            <a:r>
              <a:rPr lang="ka-GE" dirty="0"/>
              <a:t>სადაზღვევო ანაზღაურების გაცემის პრინციპები</a:t>
            </a:r>
            <a:endParaRPr lang="en-US" dirty="0"/>
          </a:p>
        </p:txBody>
      </p:sp>
      <p:sp>
        <p:nvSpPr>
          <p:cNvPr id="3" name="Slide Number Placeholder 2">
            <a:extLst>
              <a:ext uri="{FF2B5EF4-FFF2-40B4-BE49-F238E27FC236}">
                <a16:creationId xmlns:a16="http://schemas.microsoft.com/office/drawing/2014/main" id="{C97703B6-DD0A-4D85-AEA6-2D5533A5E131}"/>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4" name="Content Placeholder 3">
            <a:extLst>
              <a:ext uri="{FF2B5EF4-FFF2-40B4-BE49-F238E27FC236}">
                <a16:creationId xmlns:a16="http://schemas.microsoft.com/office/drawing/2014/main" id="{B0411F1B-D201-407B-B73D-768F012946D3}"/>
              </a:ext>
            </a:extLst>
          </p:cNvPr>
          <p:cNvSpPr>
            <a:spLocks noGrp="1"/>
          </p:cNvSpPr>
          <p:nvPr>
            <p:ph idx="1"/>
          </p:nvPr>
        </p:nvSpPr>
        <p:spPr>
          <a:xfrm>
            <a:off x="457200" y="1450530"/>
            <a:ext cx="8534400" cy="4419600"/>
          </a:xfrm>
        </p:spPr>
        <p:txBody>
          <a:bodyPr>
            <a:normAutofit/>
          </a:bodyPr>
          <a:lstStyle/>
          <a:p>
            <a:pPr marL="457200" indent="-457200">
              <a:buAutoNum type="arabicPeriod"/>
            </a:pPr>
            <a:r>
              <a:rPr lang="ka-GE" sz="1700" dirty="0"/>
              <a:t>ხანძრის შედეგად ზიანის დადგომის შემთხვევაში, მოვაჭრის მიმართ მიყენებული ზარალი დაანგარიშდება და ანაზღაურდება ბუღალტრული ჩანაწერების საფუძვლებზე;</a:t>
            </a:r>
          </a:p>
          <a:p>
            <a:pPr marL="457200" indent="-457200">
              <a:buFont typeface="Arial" pitchFamily="34" charset="0"/>
              <a:buAutoNum type="arabicPeriod"/>
            </a:pPr>
            <a:r>
              <a:rPr lang="ka-GE" sz="1700" dirty="0">
                <a:ea typeface="Calibri" panose="020F0502020204030204" pitchFamily="34" charset="0"/>
                <a:cs typeface="Calibri" panose="020F0502020204030204" pitchFamily="34" charset="0"/>
              </a:rPr>
              <a:t>თუ მოვაჭრე ვერ დაადასტურებს მიყენებული ზარალის ოდენობას, მაგრამ მისი სავაჭრო ობიექტზე ფუნქციონირება მტკიცდება სხვა დოკუმენტებით (მაგ. ბაზრობასთან დადებული ხელშეკრულება, საქონლის შესყიდვის დამადასტურებელი ჩეკები, დეკლარაციები ან სხვა) მაშინ სადაზღვევო კომპანია აანაზღაურებს მხოლოდ საკონპენსაციო თანხას, რომელიც გამოანგარიშდება შემდეგი სქემით, მაგრამ არაუმეტეს 3000 ლარის ოდენობით:</a:t>
            </a:r>
          </a:p>
          <a:p>
            <a:pPr marL="937260" lvl="1" indent="-342900">
              <a:lnSpc>
                <a:spcPct val="107000"/>
              </a:lnSpc>
              <a:spcBef>
                <a:spcPts val="0"/>
              </a:spcBef>
              <a:buFont typeface="Symbol" panose="05050102010706020507" pitchFamily="18" charset="2"/>
              <a:buChar char=""/>
            </a:pPr>
            <a:r>
              <a:rPr lang="ka-GE" sz="1700" dirty="0">
                <a:ea typeface="Calibri" panose="020F0502020204030204" pitchFamily="34" charset="0"/>
                <a:cs typeface="Calibri" panose="020F0502020204030204" pitchFamily="34" charset="0"/>
              </a:rPr>
              <a:t>იანგარიშება საიჯარო ფართის მიხედვით (საწყობიანად) 1 მ2 </a:t>
            </a:r>
            <a:r>
              <a:rPr lang="en-US" sz="1700" dirty="0">
                <a:ea typeface="Calibri" panose="020F0502020204030204" pitchFamily="34" charset="0"/>
                <a:cs typeface="Calibri" panose="020F0502020204030204" pitchFamily="34" charset="0"/>
              </a:rPr>
              <a:t>X 500 </a:t>
            </a:r>
            <a:r>
              <a:rPr lang="ka-GE" sz="1700" dirty="0">
                <a:ea typeface="Calibri" panose="020F0502020204030204" pitchFamily="34" charset="0"/>
                <a:cs typeface="Calibri" panose="020F0502020204030204" pitchFamily="34" charset="0"/>
              </a:rPr>
              <a:t>ლარი.</a:t>
            </a:r>
            <a:endParaRPr lang="en-US" sz="1700" dirty="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9621104"/>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B43D5-B237-4E01-8D31-19ECA7D17DE3}"/>
              </a:ext>
            </a:extLst>
          </p:cNvPr>
          <p:cNvSpPr>
            <a:spLocks noGrp="1"/>
          </p:cNvSpPr>
          <p:nvPr>
            <p:ph type="title"/>
          </p:nvPr>
        </p:nvSpPr>
        <p:spPr/>
        <p:txBody>
          <a:bodyPr/>
          <a:lstStyle/>
          <a:p>
            <a:r>
              <a:rPr lang="ka-GE" dirty="0"/>
              <a:t>დაზღვევის სხვა პირობები</a:t>
            </a:r>
            <a:endParaRPr lang="en-US" dirty="0"/>
          </a:p>
        </p:txBody>
      </p:sp>
      <p:sp>
        <p:nvSpPr>
          <p:cNvPr id="3" name="Slide Number Placeholder 2">
            <a:extLst>
              <a:ext uri="{FF2B5EF4-FFF2-40B4-BE49-F238E27FC236}">
                <a16:creationId xmlns:a16="http://schemas.microsoft.com/office/drawing/2014/main" id="{7A9263FA-154F-479D-99C5-6FD4333F7A7E}"/>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4" name="Content Placeholder 3">
            <a:extLst>
              <a:ext uri="{FF2B5EF4-FFF2-40B4-BE49-F238E27FC236}">
                <a16:creationId xmlns:a16="http://schemas.microsoft.com/office/drawing/2014/main" id="{44619A6F-59FF-437F-BB33-342BA40A4324}"/>
              </a:ext>
            </a:extLst>
          </p:cNvPr>
          <p:cNvSpPr>
            <a:spLocks noGrp="1"/>
          </p:cNvSpPr>
          <p:nvPr>
            <p:ph idx="1"/>
          </p:nvPr>
        </p:nvSpPr>
        <p:spPr>
          <a:xfrm>
            <a:off x="609600" y="1328293"/>
            <a:ext cx="7848600" cy="4724400"/>
          </a:xfrm>
        </p:spPr>
        <p:txBody>
          <a:bodyPr>
            <a:normAutofit lnSpcReduction="10000"/>
          </a:bodyPr>
          <a:lstStyle/>
          <a:p>
            <a:r>
              <a:rPr lang="ka-GE" sz="1600" b="1" dirty="0">
                <a:solidFill>
                  <a:schemeClr val="tx1"/>
                </a:solidFill>
              </a:rPr>
              <a:t>რეგრესის უფლება:</a:t>
            </a:r>
          </a:p>
          <a:p>
            <a:pPr marL="342900" indent="-342900">
              <a:buFont typeface="Arial" panose="020B0604020202020204" pitchFamily="34" charset="0"/>
              <a:buChar char="•"/>
            </a:pPr>
            <a:r>
              <a:rPr lang="ka-GE" sz="1600" dirty="0">
                <a:solidFill>
                  <a:schemeClr val="tx1"/>
                </a:solidFill>
              </a:rPr>
              <a:t>სადაზღვევო კომპანიებს ეძლევათ რეგრესის უფლება ბრალეული პირის მიმართ.</a:t>
            </a:r>
          </a:p>
          <a:p>
            <a:endParaRPr lang="ka-GE" sz="1600" dirty="0">
              <a:solidFill>
                <a:schemeClr val="tx1"/>
              </a:solidFill>
            </a:endParaRPr>
          </a:p>
          <a:p>
            <a:r>
              <a:rPr lang="ka-GE" sz="1600" b="1" dirty="0">
                <a:solidFill>
                  <a:schemeClr val="tx1"/>
                </a:solidFill>
              </a:rPr>
              <a:t>გამონაკლისები:</a:t>
            </a:r>
          </a:p>
          <a:p>
            <a:r>
              <a:rPr lang="ka-GE" sz="1600" dirty="0">
                <a:solidFill>
                  <a:schemeClr val="tx1"/>
                </a:solidFill>
              </a:rPr>
              <a:t>თუ ხანძარი/აფეთქება გამოწვეულია:</a:t>
            </a:r>
          </a:p>
          <a:p>
            <a:pPr marL="342900" indent="-342900">
              <a:buFont typeface="Arial" panose="020B0604020202020204" pitchFamily="34" charset="0"/>
              <a:buChar char="•"/>
            </a:pPr>
            <a:r>
              <a:rPr lang="ka-GE" sz="1600" dirty="0">
                <a:solidFill>
                  <a:schemeClr val="tx1"/>
                </a:solidFill>
              </a:rPr>
              <a:t>საომარი ქმედებით</a:t>
            </a:r>
          </a:p>
          <a:p>
            <a:pPr marL="342900" indent="-342900">
              <a:buFont typeface="Arial" panose="020B0604020202020204" pitchFamily="34" charset="0"/>
              <a:buChar char="•"/>
            </a:pPr>
            <a:r>
              <a:rPr lang="ka-GE" sz="1600" dirty="0">
                <a:solidFill>
                  <a:schemeClr val="tx1"/>
                </a:solidFill>
              </a:rPr>
              <a:t>ტერორისტული აქტით</a:t>
            </a:r>
            <a:r>
              <a:rPr lang="en-US" sz="1600" dirty="0">
                <a:solidFill>
                  <a:schemeClr val="tx1"/>
                </a:solidFill>
              </a:rPr>
              <a:t> </a:t>
            </a:r>
            <a:endParaRPr lang="ka-GE" sz="1600" dirty="0">
              <a:solidFill>
                <a:schemeClr val="tx1"/>
              </a:solidFill>
            </a:endParaRPr>
          </a:p>
          <a:p>
            <a:pPr marL="342900" indent="-342900">
              <a:buFont typeface="Arial" panose="020B0604020202020204" pitchFamily="34" charset="0"/>
              <a:buChar char="•"/>
            </a:pPr>
            <a:r>
              <a:rPr lang="ka-GE" sz="1600" dirty="0">
                <a:solidFill>
                  <a:schemeClr val="tx1"/>
                </a:solidFill>
              </a:rPr>
              <a:t>ბუნებრივი მოვლენებით (მაგალითად მეხის დაცემით გამოწვეული ხანძრი)</a:t>
            </a:r>
            <a:endParaRPr lang="en-US" sz="1600" dirty="0">
              <a:solidFill>
                <a:schemeClr val="tx1"/>
              </a:solidFill>
            </a:endParaRPr>
          </a:p>
          <a:p>
            <a:pPr marL="342900" indent="-342900">
              <a:buFont typeface="Arial" panose="020B0604020202020204" pitchFamily="34" charset="0"/>
              <a:buChar char="•"/>
            </a:pPr>
            <a:r>
              <a:rPr lang="ka-GE" sz="1600" dirty="0">
                <a:solidFill>
                  <a:schemeClr val="tx1"/>
                </a:solidFill>
              </a:rPr>
              <a:t>მასობრივი არეულობით</a:t>
            </a:r>
            <a:endParaRPr lang="en-US" sz="1600" dirty="0">
              <a:solidFill>
                <a:schemeClr val="tx1"/>
              </a:solidFill>
            </a:endParaRPr>
          </a:p>
          <a:p>
            <a:pPr marL="342900" indent="-342900">
              <a:buFont typeface="Arial" panose="020B0604020202020204" pitchFamily="34" charset="0"/>
              <a:buChar char="•"/>
            </a:pPr>
            <a:r>
              <a:rPr lang="ka-GE" sz="1600" dirty="0">
                <a:solidFill>
                  <a:schemeClr val="tx1"/>
                </a:solidFill>
              </a:rPr>
              <a:t>სხვა ფორსმაჟორული მოვლენებით ...</a:t>
            </a:r>
          </a:p>
          <a:p>
            <a:pPr marL="342900" indent="-342900">
              <a:buFont typeface="Arial" panose="020B0604020202020204" pitchFamily="34" charset="0"/>
              <a:buChar char="•"/>
            </a:pPr>
            <a:endParaRPr lang="ka-GE" sz="1600" dirty="0">
              <a:solidFill>
                <a:schemeClr val="tx1"/>
              </a:solidFill>
            </a:endParaRPr>
          </a:p>
          <a:p>
            <a:r>
              <a:rPr lang="ka-GE" sz="1600" b="1" dirty="0">
                <a:solidFill>
                  <a:schemeClr val="tx1"/>
                </a:solidFill>
              </a:rPr>
              <a:t>არ ნაზღაურდება:</a:t>
            </a:r>
          </a:p>
          <a:p>
            <a:pPr marL="342900" indent="-342900">
              <a:buFont typeface="Arial" panose="020B0604020202020204" pitchFamily="34" charset="0"/>
              <a:buChar char="•"/>
            </a:pPr>
            <a:r>
              <a:rPr lang="ka-GE" sz="1600" dirty="0">
                <a:solidFill>
                  <a:schemeClr val="tx1"/>
                </a:solidFill>
              </a:rPr>
              <a:t>ფულის ბანკნოტები</a:t>
            </a:r>
          </a:p>
          <a:p>
            <a:pPr marL="342900" indent="-342900">
              <a:buFont typeface="Arial" panose="020B0604020202020204" pitchFamily="34" charset="0"/>
              <a:buChar char="•"/>
            </a:pPr>
            <a:r>
              <a:rPr lang="ka-GE" sz="1600" dirty="0">
                <a:solidFill>
                  <a:schemeClr val="tx1"/>
                </a:solidFill>
              </a:rPr>
              <a:t>ობლიგაციები, ვაუჩერები, ჟეტონები, საკრედიტო ბარათები და სხვა ფასიანი ქაღალდები; </a:t>
            </a:r>
          </a:p>
          <a:p>
            <a:pPr marL="342900" indent="-342900">
              <a:buFont typeface="Arial" panose="020B0604020202020204" pitchFamily="34" charset="0"/>
              <a:buChar char="•"/>
            </a:pPr>
            <a:r>
              <a:rPr lang="ka-GE" sz="1600" dirty="0">
                <a:solidFill>
                  <a:schemeClr val="tx1"/>
                </a:solidFill>
              </a:rPr>
              <a:t>ხელნაწერები, გეგმები, ნახაზები..</a:t>
            </a:r>
          </a:p>
          <a:p>
            <a:pPr marL="342900" indent="-342900">
              <a:buFont typeface="Arial" panose="020B0604020202020204" pitchFamily="34" charset="0"/>
              <a:buChar char="•"/>
            </a:pPr>
            <a:endParaRPr lang="en-US" sz="1600" dirty="0">
              <a:solidFill>
                <a:schemeClr val="tx1"/>
              </a:solidFill>
            </a:endParaRPr>
          </a:p>
        </p:txBody>
      </p:sp>
    </p:spTree>
    <p:extLst>
      <p:ext uri="{BB962C8B-B14F-4D97-AF65-F5344CB8AC3E}">
        <p14:creationId xmlns:p14="http://schemas.microsoft.com/office/powerpoint/2010/main" val="3120482003"/>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990600"/>
            <a:ext cx="8603057" cy="5105399"/>
          </a:xfrm>
        </p:spPr>
        <p:txBody>
          <a:bodyPr>
            <a:normAutofit fontScale="62500" lnSpcReduction="20000"/>
          </a:bodyPr>
          <a:lstStyle/>
          <a:p>
            <a:r>
              <a:rPr lang="ka-GE" dirty="0"/>
              <a:t>სავალდებულო დაზღვევის ფართო მოცვის (პენეტრაციის) მისაღწევად მნიშვნელოვანია:</a:t>
            </a:r>
          </a:p>
          <a:p>
            <a:endParaRPr lang="ka-GE" dirty="0"/>
          </a:p>
          <a:p>
            <a:r>
              <a:rPr lang="ka-GE" dirty="0"/>
              <a:t>1. განისაზღვროს მაღალი ჯარიმა:</a:t>
            </a:r>
          </a:p>
          <a:p>
            <a:pPr marL="937260" lvl="1" indent="-342900">
              <a:buFont typeface="Wingdings" panose="05000000000000000000" pitchFamily="2" charset="2"/>
              <a:buChar char="ü"/>
            </a:pPr>
            <a:r>
              <a:rPr lang="ka-GE" sz="2300" dirty="0"/>
              <a:t>შეუსაბამო პოლისის/დაზღვევის არ ქონის </a:t>
            </a:r>
            <a:r>
              <a:rPr lang="ka-GE" sz="2300" b="1" dirty="0"/>
              <a:t>პირველად</a:t>
            </a:r>
            <a:r>
              <a:rPr lang="ka-GE" sz="2300" dirty="0"/>
              <a:t> გამოვლენაზე დაწესდეს ჯარიმა (2,000 ლარის ოდენობით) და მიეცეს 10 დღიანი ვადა პოლისის შესაძენად;</a:t>
            </a:r>
          </a:p>
          <a:p>
            <a:pPr marL="937260" lvl="1" indent="-342900">
              <a:buFont typeface="Wingdings" panose="05000000000000000000" pitchFamily="2" charset="2"/>
              <a:buChar char="ü"/>
            </a:pPr>
            <a:r>
              <a:rPr lang="ka-GE" sz="2300" dirty="0"/>
              <a:t>ყოველი შემდგომი გამოვლენა დაჯარიმდეს 5,000 ლარით;</a:t>
            </a:r>
          </a:p>
          <a:p>
            <a:pPr lvl="1" indent="0">
              <a:buNone/>
            </a:pPr>
            <a:endParaRPr lang="ka-GE" dirty="0"/>
          </a:p>
          <a:p>
            <a:r>
              <a:rPr lang="ka-GE" dirty="0"/>
              <a:t>2. მოხდეს რეგულარული მონიტორინგი</a:t>
            </a:r>
          </a:p>
          <a:p>
            <a:pPr marL="937260" lvl="1" indent="-342900">
              <a:buFont typeface="Wingdings" panose="05000000000000000000" pitchFamily="2" charset="2"/>
              <a:buChar char="ü"/>
            </a:pPr>
            <a:r>
              <a:rPr lang="ka-GE" sz="2600" dirty="0"/>
              <a:t>შემოსავლების სამსახური მიაწვდის დაზღვევის ზედამხედველობის სამსახურს ინფორმაციას სავაჭრო ცენტრებსა/ბაზრობების შესახებ (შეთანხმებული ფორმატითა და პერიოდულობით).</a:t>
            </a:r>
          </a:p>
          <a:p>
            <a:pPr marL="937260" lvl="1" indent="-342900">
              <a:buFont typeface="Wingdings" panose="05000000000000000000" pitchFamily="2" charset="2"/>
              <a:buChar char="ü"/>
            </a:pPr>
            <a:r>
              <a:rPr lang="ka-GE" sz="2600" dirty="0"/>
              <a:t>დაზღვევის ზედამხედველობის სამსახური სადაზღვევო კომპანიებიდან გამოითხოვს ინფორმაციას ამ პროდუქტის ფარგლებში მათ მიერ გაცემული სადაზღვევო პოლისების შესახებ და მოახდენს ინფორმაციის დადარებას შემოსავლების სამსახურიდან მიღებულ ბაზასთან.</a:t>
            </a:r>
          </a:p>
          <a:p>
            <a:pPr marL="937260" lvl="1" indent="-342900">
              <a:buFont typeface="Wingdings" panose="05000000000000000000" pitchFamily="2" charset="2"/>
              <a:buChar char="ü"/>
            </a:pPr>
            <a:r>
              <a:rPr lang="ka-GE" sz="2600" dirty="0"/>
              <a:t>დაზღვევის ზედამხედველობის სამსახური მიაწვდის შემოსავლების სამსახურს ინფორმაციას იმ სავაჭრო ცენტრების/ბაზრობების შესახებ, რომლებსაც არ აქვთ შეძენილი შესაბამისი პოლისი.</a:t>
            </a:r>
          </a:p>
          <a:p>
            <a:pPr marL="937260" lvl="1" indent="-342900">
              <a:buFont typeface="Wingdings" panose="05000000000000000000" pitchFamily="2" charset="2"/>
              <a:buChar char="ü"/>
            </a:pPr>
            <a:r>
              <a:rPr lang="ka-GE" sz="2600" dirty="0"/>
              <a:t>შემოსავლების სამსახური მათი კომპეტენციის ფარგლებში მოახდენს სავაჭრო ცენტრების/ბაზრობების დაჯარიმებას.</a:t>
            </a:r>
          </a:p>
          <a:p>
            <a:pPr marL="937260" lvl="1" indent="-342900">
              <a:buFont typeface="Wingdings" panose="05000000000000000000" pitchFamily="2" charset="2"/>
              <a:buChar char="ü"/>
            </a:pPr>
            <a:r>
              <a:rPr lang="ka-GE" sz="2600" dirty="0"/>
              <a:t>ხსენებული პროცედურა უნდა განხორციელდეს რეგულარულად.</a:t>
            </a:r>
            <a:endParaRPr lang="ka-GE" dirty="0"/>
          </a:p>
        </p:txBody>
      </p:sp>
      <p:sp>
        <p:nvSpPr>
          <p:cNvPr id="8" name="Title 7"/>
          <p:cNvSpPr>
            <a:spLocks noGrp="1"/>
          </p:cNvSpPr>
          <p:nvPr>
            <p:ph type="title"/>
          </p:nvPr>
        </p:nvSpPr>
        <p:spPr>
          <a:xfrm>
            <a:off x="457200" y="325902"/>
            <a:ext cx="7391400" cy="685800"/>
          </a:xfrm>
        </p:spPr>
        <p:txBody>
          <a:bodyPr>
            <a:normAutofit/>
          </a:bodyPr>
          <a:lstStyle/>
          <a:p>
            <a:r>
              <a:rPr lang="ka-GE" sz="2800" dirty="0"/>
              <a:t>პენეტრაციის მნიშვნელობა</a:t>
            </a:r>
            <a:endParaRPr lang="en-US" sz="2800" dirty="0"/>
          </a:p>
        </p:txBody>
      </p:sp>
      <p:sp>
        <p:nvSpPr>
          <p:cNvPr id="2" name="Slide Number Placeholder 1"/>
          <p:cNvSpPr>
            <a:spLocks noGrp="1"/>
          </p:cNvSpPr>
          <p:nvPr>
            <p:ph type="sldNum" sz="quarter" idx="12"/>
          </p:nvPr>
        </p:nvSpPr>
        <p:spPr>
          <a:xfrm>
            <a:off x="7620000" y="6248400"/>
            <a:ext cx="762000" cy="365125"/>
          </a:xfrm>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4088710584"/>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990600"/>
            <a:ext cx="8603057" cy="5105399"/>
          </a:xfrm>
        </p:spPr>
        <p:txBody>
          <a:bodyPr>
            <a:normAutofit/>
          </a:bodyPr>
          <a:lstStyle/>
          <a:p>
            <a:r>
              <a:rPr lang="ka-GE" dirty="0"/>
              <a:t>ვინაიდან ბაზრობებისა და სავაჭრო ცენტრების უმეტესობას არ აქვს დაცული სახანძრო ნორმები, ამიტომაც ამ სფეროს დაზღვევა მზღვეველებისათვის არის მაღალი რისკის მატარებელი. შესაბამისად, საწყის ეტაპზე შესაძლოა მოხდეს მზღვეველთა გაერთიანება (ან რამოდენიმე გაერთიანებების შექმნა) და ერთიანი სადაზღვევო პოლისის გაცემა. ამით სადაზღვევო კომპანიებს მიერ უფრო მარტივად მოხდება რისკის საერთაშორისო სადაზღვევო კომპანიებში გადაზღვევა და ასევე მზღვეველების მიერ შეკავებული (გადაუზღვეველი) რისკის შემცირება.</a:t>
            </a:r>
          </a:p>
        </p:txBody>
      </p:sp>
      <p:sp>
        <p:nvSpPr>
          <p:cNvPr id="8" name="Title 7"/>
          <p:cNvSpPr>
            <a:spLocks noGrp="1"/>
          </p:cNvSpPr>
          <p:nvPr>
            <p:ph type="title"/>
          </p:nvPr>
        </p:nvSpPr>
        <p:spPr>
          <a:xfrm>
            <a:off x="457200" y="325902"/>
            <a:ext cx="7391400" cy="685800"/>
          </a:xfrm>
        </p:spPr>
        <p:txBody>
          <a:bodyPr>
            <a:normAutofit/>
          </a:bodyPr>
          <a:lstStyle/>
          <a:p>
            <a:r>
              <a:rPr lang="ka-GE" sz="2800" dirty="0"/>
              <a:t>თანადაზღვევის ალბათობა</a:t>
            </a:r>
            <a:endParaRPr lang="en-US" sz="2800" dirty="0"/>
          </a:p>
        </p:txBody>
      </p:sp>
      <p:sp>
        <p:nvSpPr>
          <p:cNvPr id="2" name="Slide Number Placeholder 1"/>
          <p:cNvSpPr>
            <a:spLocks noGrp="1"/>
          </p:cNvSpPr>
          <p:nvPr>
            <p:ph type="sldNum" sz="quarter" idx="12"/>
          </p:nvPr>
        </p:nvSpPr>
        <p:spPr>
          <a:xfrm>
            <a:off x="7620000" y="6248400"/>
            <a:ext cx="762000" cy="365125"/>
          </a:xfrm>
        </p:spPr>
        <p:txBody>
          <a:bodyPr/>
          <a:lstStyle/>
          <a:p>
            <a:fld id="{B6F15528-21DE-4FAA-801E-634DDDAF4B2B}" type="slidenum">
              <a:rPr lang="en-US" smtClean="0"/>
              <a:pPr/>
              <a:t>9</a:t>
            </a:fld>
            <a:endParaRPr lang="en-US" dirty="0"/>
          </a:p>
        </p:txBody>
      </p:sp>
    </p:spTree>
    <p:extLst>
      <p:ext uri="{BB962C8B-B14F-4D97-AF65-F5344CB8AC3E}">
        <p14:creationId xmlns:p14="http://schemas.microsoft.com/office/powerpoint/2010/main" val="589256184"/>
      </p:ext>
    </p:extLst>
  </p:cSld>
  <p:clrMapOvr>
    <a:masterClrMapping/>
  </p:clrMapOvr>
  <mc:AlternateContent xmlns:mc="http://schemas.openxmlformats.org/markup-compatibility/2006" xmlns:p14="http://schemas.microsoft.com/office/powerpoint/2010/main">
    <mc:Choice Requires="p14">
      <p:transition spd="slow" p14:dur="2000">
        <p14:gallery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Custom 8">
      <a:dk1>
        <a:sysClr val="windowText" lastClr="000000"/>
      </a:dk1>
      <a:lt1>
        <a:sysClr val="window" lastClr="FFFFFF"/>
      </a:lt1>
      <a:dk2>
        <a:srgbClr val="323232"/>
      </a:dk2>
      <a:lt2>
        <a:srgbClr val="E5C243"/>
      </a:lt2>
      <a:accent1>
        <a:srgbClr val="7F5F52"/>
      </a:accent1>
      <a:accent2>
        <a:srgbClr val="9F4210"/>
      </a:accent2>
      <a:accent3>
        <a:srgbClr val="E19825"/>
      </a:accent3>
      <a:accent4>
        <a:srgbClr val="B19C7D"/>
      </a:accent4>
      <a:accent5>
        <a:srgbClr val="7F5F52"/>
      </a:accent5>
      <a:accent6>
        <a:srgbClr val="B27D49"/>
      </a:accent6>
      <a:hlink>
        <a:srgbClr val="6B9F25"/>
      </a:hlink>
      <a:folHlink>
        <a:srgbClr val="B26B02"/>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12603</TotalTime>
  <Words>1191</Words>
  <Application>Microsoft Office PowerPoint</Application>
  <PresentationFormat>On-screen Show (4:3)</PresentationFormat>
  <Paragraphs>237</Paragraphs>
  <Slides>17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Impact</vt:lpstr>
      <vt:lpstr>Sylfaen</vt:lpstr>
      <vt:lpstr>Symbol</vt:lpstr>
      <vt:lpstr>Times New Roman</vt:lpstr>
      <vt:lpstr>Wingdings</vt:lpstr>
      <vt:lpstr>NewsPrint</vt:lpstr>
      <vt:lpstr>სავაჭრო ცენტრების (ბაზრობების) მფლობელების (ადმინისტრატორების) სავალდებულო პასუხისმგებლობის დაზღვევა მოვაჭრეებისა და სხვა მესამე პირის წინაშე  </vt:lpstr>
      <vt:lpstr>PowerPoint Presentation</vt:lpstr>
      <vt:lpstr>სტატისტიკა ბაზრობებისა &amp; სავაჭრო ცენტრების შესახებ</vt:lpstr>
      <vt:lpstr>პროდუქტის აღწერა</vt:lpstr>
      <vt:lpstr>პროდუქტის აღწერა</vt:lpstr>
      <vt:lpstr>სადაზღვევო ანაზღაურების გაცემის პრინციპები</vt:lpstr>
      <vt:lpstr>დაზღვევის სხვა პირობები</vt:lpstr>
      <vt:lpstr>პენეტრაციის მნიშვნელობა</vt:lpstr>
      <vt:lpstr>თანადაზღვევის ალბათობა</vt:lpstr>
      <vt:lpstr>PowerPoint Presentation</vt:lpstr>
      <vt:lpstr>სტატისტიკა ავტოგასამართი სადგურების (აგს) შესახებ</vt:lpstr>
      <vt:lpstr>პროდუქტის აღწერა - ავტოგასამართი სადგურების მფლობელების მესამე პირის წინაშე პასუხისმგებლობის დაზღვევა  </vt:lpstr>
      <vt:lpstr>პოლისის ლიმიტის დაანგარიშების პრინციპი და საორიენტაციო ფასი</vt:lpstr>
      <vt:lpstr>PowerPoint Presentation</vt:lpstr>
      <vt:lpstr>სამომავლოდ -  დანარჩენ საზოგადოებრივი თავშეყრის ადგილების მფლობელთა სავალდებულო სახით მესამე პირის წინაშე პასუხისმგებლობის დაზღვევა:</vt:lpstr>
      <vt:lpstr>დაზღვევის პირობები</vt:lpstr>
      <vt:lpstr>საორიენტაციო ფასი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 Chachua</dc:creator>
  <cp:lastModifiedBy>Konstantine Sulamanidze</cp:lastModifiedBy>
  <cp:revision>694</cp:revision>
  <cp:lastPrinted>2017-05-24T07:04:42Z</cp:lastPrinted>
  <dcterms:created xsi:type="dcterms:W3CDTF">2006-08-16T00:00:00Z</dcterms:created>
  <dcterms:modified xsi:type="dcterms:W3CDTF">2017-11-28T11:28:48Z</dcterms:modified>
</cp:coreProperties>
</file>